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66" r:id="rId2"/>
    <p:sldId id="272" r:id="rId3"/>
    <p:sldId id="279" r:id="rId4"/>
    <p:sldId id="280" r:id="rId5"/>
    <p:sldId id="258" r:id="rId6"/>
    <p:sldId id="259" r:id="rId7"/>
    <p:sldId id="281" r:id="rId8"/>
    <p:sldId id="260" r:id="rId9"/>
    <p:sldId id="261" r:id="rId10"/>
    <p:sldId id="276" r:id="rId11"/>
    <p:sldId id="277" r:id="rId12"/>
    <p:sldId id="257" r:id="rId13"/>
    <p:sldId id="282" r:id="rId14"/>
    <p:sldId id="283" r:id="rId15"/>
    <p:sldId id="284" r:id="rId16"/>
    <p:sldId id="285" r:id="rId17"/>
    <p:sldId id="286" r:id="rId18"/>
    <p:sldId id="287" r:id="rId19"/>
    <p:sldId id="288" r:id="rId20"/>
    <p:sldId id="289" r:id="rId21"/>
    <p:sldId id="290" r:id="rId22"/>
    <p:sldId id="291" r:id="rId23"/>
    <p:sldId id="292" r:id="rId24"/>
    <p:sldId id="29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8080"/>
    <a:srgbClr val="00FA00"/>
    <a:srgbClr val="FFFFFF"/>
    <a:srgbClr val="00CD00"/>
    <a:srgbClr val="00CCCC"/>
    <a:srgbClr val="FFFF99"/>
    <a:srgbClr val="FFA9DF"/>
    <a:srgbClr val="A7FFEA"/>
    <a:srgbClr val="7AFFE1"/>
    <a:srgbClr val="CA90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27"/>
    <p:restoredTop sz="94656"/>
  </p:normalViewPr>
  <p:slideViewPr>
    <p:cSldViewPr snapToGrid="0" snapToObjects="1">
      <p:cViewPr>
        <p:scale>
          <a:sx n="55" d="100"/>
          <a:sy n="55" d="100"/>
        </p:scale>
        <p:origin x="1344" y="1312"/>
      </p:cViewPr>
      <p:guideLst/>
    </p:cSldViewPr>
  </p:slideViewPr>
  <p:notesTextViewPr>
    <p:cViewPr>
      <p:scale>
        <a:sx n="20" d="100"/>
        <a:sy n="2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tiff>
</file>

<file path=ppt/media/image11.png>
</file>

<file path=ppt/media/image12.png>
</file>

<file path=ppt/media/image13.png>
</file>

<file path=ppt/media/image14.png>
</file>

<file path=ppt/media/image15.png>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86492A-2CA2-E643-8AA6-7A3DBD9E2B39}" type="datetimeFigureOut">
              <a:rPr lang="en-US" smtClean="0"/>
              <a:t>1/12/23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6B060D-D020-B54C-829E-DB3A4113A29E}" type="slidenum">
              <a:rPr lang="en-US" smtClean="0"/>
              <a:t>‹#›</a:t>
            </a:fld>
            <a:endParaRPr lang="en-US"/>
          </a:p>
        </p:txBody>
      </p:sp>
    </p:spTree>
    <p:extLst>
      <p:ext uri="{BB962C8B-B14F-4D97-AF65-F5344CB8AC3E}">
        <p14:creationId xmlns:p14="http://schemas.microsoft.com/office/powerpoint/2010/main" val="4183480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a:t>
            </a:fld>
            <a:endParaRPr lang="en-US"/>
          </a:p>
        </p:txBody>
      </p:sp>
    </p:spTree>
    <p:extLst>
      <p:ext uri="{BB962C8B-B14F-4D97-AF65-F5344CB8AC3E}">
        <p14:creationId xmlns:p14="http://schemas.microsoft.com/office/powerpoint/2010/main" val="18572490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10</a:t>
            </a:fld>
            <a:endParaRPr lang="en-US"/>
          </a:p>
        </p:txBody>
      </p:sp>
    </p:spTree>
    <p:extLst>
      <p:ext uri="{BB962C8B-B14F-4D97-AF65-F5344CB8AC3E}">
        <p14:creationId xmlns:p14="http://schemas.microsoft.com/office/powerpoint/2010/main" val="42292020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11</a:t>
            </a:fld>
            <a:endParaRPr lang="en-US"/>
          </a:p>
        </p:txBody>
      </p:sp>
    </p:spTree>
    <p:extLst>
      <p:ext uri="{BB962C8B-B14F-4D97-AF65-F5344CB8AC3E}">
        <p14:creationId xmlns:p14="http://schemas.microsoft.com/office/powerpoint/2010/main" val="12730850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12</a:t>
            </a:fld>
            <a:endParaRPr lang="en-US"/>
          </a:p>
        </p:txBody>
      </p:sp>
    </p:spTree>
    <p:extLst>
      <p:ext uri="{BB962C8B-B14F-4D97-AF65-F5344CB8AC3E}">
        <p14:creationId xmlns:p14="http://schemas.microsoft.com/office/powerpoint/2010/main" val="12527355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13</a:t>
            </a:fld>
            <a:endParaRPr lang="en-US"/>
          </a:p>
        </p:txBody>
      </p:sp>
    </p:spTree>
    <p:extLst>
      <p:ext uri="{BB962C8B-B14F-4D97-AF65-F5344CB8AC3E}">
        <p14:creationId xmlns:p14="http://schemas.microsoft.com/office/powerpoint/2010/main" val="1974040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14</a:t>
            </a:fld>
            <a:endParaRPr lang="en-US"/>
          </a:p>
        </p:txBody>
      </p:sp>
    </p:spTree>
    <p:extLst>
      <p:ext uri="{BB962C8B-B14F-4D97-AF65-F5344CB8AC3E}">
        <p14:creationId xmlns:p14="http://schemas.microsoft.com/office/powerpoint/2010/main" val="2899635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15</a:t>
            </a:fld>
            <a:endParaRPr lang="en-US"/>
          </a:p>
        </p:txBody>
      </p:sp>
    </p:spTree>
    <p:extLst>
      <p:ext uri="{BB962C8B-B14F-4D97-AF65-F5344CB8AC3E}">
        <p14:creationId xmlns:p14="http://schemas.microsoft.com/office/powerpoint/2010/main" val="21456034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16</a:t>
            </a:fld>
            <a:endParaRPr lang="en-US"/>
          </a:p>
        </p:txBody>
      </p:sp>
    </p:spTree>
    <p:extLst>
      <p:ext uri="{BB962C8B-B14F-4D97-AF65-F5344CB8AC3E}">
        <p14:creationId xmlns:p14="http://schemas.microsoft.com/office/powerpoint/2010/main" val="26395565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17</a:t>
            </a:fld>
            <a:endParaRPr lang="en-US"/>
          </a:p>
        </p:txBody>
      </p:sp>
    </p:spTree>
    <p:extLst>
      <p:ext uri="{BB962C8B-B14F-4D97-AF65-F5344CB8AC3E}">
        <p14:creationId xmlns:p14="http://schemas.microsoft.com/office/powerpoint/2010/main" val="9711151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18</a:t>
            </a:fld>
            <a:endParaRPr lang="en-US"/>
          </a:p>
        </p:txBody>
      </p:sp>
    </p:spTree>
    <p:extLst>
      <p:ext uri="{BB962C8B-B14F-4D97-AF65-F5344CB8AC3E}">
        <p14:creationId xmlns:p14="http://schemas.microsoft.com/office/powerpoint/2010/main" val="29092306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19</a:t>
            </a:fld>
            <a:endParaRPr lang="en-US"/>
          </a:p>
        </p:txBody>
      </p:sp>
    </p:spTree>
    <p:extLst>
      <p:ext uri="{BB962C8B-B14F-4D97-AF65-F5344CB8AC3E}">
        <p14:creationId xmlns:p14="http://schemas.microsoft.com/office/powerpoint/2010/main" val="3820765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a:t>
            </a:fld>
            <a:endParaRPr lang="en-US"/>
          </a:p>
        </p:txBody>
      </p:sp>
    </p:spTree>
    <p:extLst>
      <p:ext uri="{BB962C8B-B14F-4D97-AF65-F5344CB8AC3E}">
        <p14:creationId xmlns:p14="http://schemas.microsoft.com/office/powerpoint/2010/main" val="18315248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20</a:t>
            </a:fld>
            <a:endParaRPr lang="en-US"/>
          </a:p>
        </p:txBody>
      </p:sp>
    </p:spTree>
    <p:extLst>
      <p:ext uri="{BB962C8B-B14F-4D97-AF65-F5344CB8AC3E}">
        <p14:creationId xmlns:p14="http://schemas.microsoft.com/office/powerpoint/2010/main" val="5928937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21</a:t>
            </a:fld>
            <a:endParaRPr lang="en-US"/>
          </a:p>
        </p:txBody>
      </p:sp>
    </p:spTree>
    <p:extLst>
      <p:ext uri="{BB962C8B-B14F-4D97-AF65-F5344CB8AC3E}">
        <p14:creationId xmlns:p14="http://schemas.microsoft.com/office/powerpoint/2010/main" val="11362455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22</a:t>
            </a:fld>
            <a:endParaRPr lang="en-US"/>
          </a:p>
        </p:txBody>
      </p:sp>
    </p:spTree>
    <p:extLst>
      <p:ext uri="{BB962C8B-B14F-4D97-AF65-F5344CB8AC3E}">
        <p14:creationId xmlns:p14="http://schemas.microsoft.com/office/powerpoint/2010/main" val="26866691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23</a:t>
            </a:fld>
            <a:endParaRPr lang="en-US"/>
          </a:p>
        </p:txBody>
      </p:sp>
    </p:spTree>
    <p:extLst>
      <p:ext uri="{BB962C8B-B14F-4D97-AF65-F5344CB8AC3E}">
        <p14:creationId xmlns:p14="http://schemas.microsoft.com/office/powerpoint/2010/main" val="42368808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24</a:t>
            </a:fld>
            <a:endParaRPr lang="en-US"/>
          </a:p>
        </p:txBody>
      </p:sp>
    </p:spTree>
    <p:extLst>
      <p:ext uri="{BB962C8B-B14F-4D97-AF65-F5344CB8AC3E}">
        <p14:creationId xmlns:p14="http://schemas.microsoft.com/office/powerpoint/2010/main" val="8267062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3</a:t>
            </a:fld>
            <a:endParaRPr lang="en-US"/>
          </a:p>
        </p:txBody>
      </p:sp>
    </p:spTree>
    <p:extLst>
      <p:ext uri="{BB962C8B-B14F-4D97-AF65-F5344CB8AC3E}">
        <p14:creationId xmlns:p14="http://schemas.microsoft.com/office/powerpoint/2010/main" val="2367842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4</a:t>
            </a:fld>
            <a:endParaRPr lang="en-US"/>
          </a:p>
        </p:txBody>
      </p:sp>
    </p:spTree>
    <p:extLst>
      <p:ext uri="{BB962C8B-B14F-4D97-AF65-F5344CB8AC3E}">
        <p14:creationId xmlns:p14="http://schemas.microsoft.com/office/powerpoint/2010/main" val="3868062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5</a:t>
            </a:fld>
            <a:endParaRPr lang="en-US"/>
          </a:p>
        </p:txBody>
      </p:sp>
    </p:spTree>
    <p:extLst>
      <p:ext uri="{BB962C8B-B14F-4D97-AF65-F5344CB8AC3E}">
        <p14:creationId xmlns:p14="http://schemas.microsoft.com/office/powerpoint/2010/main" val="36685177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6</a:t>
            </a:fld>
            <a:endParaRPr lang="en-US"/>
          </a:p>
        </p:txBody>
      </p:sp>
    </p:spTree>
    <p:extLst>
      <p:ext uri="{BB962C8B-B14F-4D97-AF65-F5344CB8AC3E}">
        <p14:creationId xmlns:p14="http://schemas.microsoft.com/office/powerpoint/2010/main" val="4040129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7</a:t>
            </a:fld>
            <a:endParaRPr lang="en-US"/>
          </a:p>
        </p:txBody>
      </p:sp>
    </p:spTree>
    <p:extLst>
      <p:ext uri="{BB962C8B-B14F-4D97-AF65-F5344CB8AC3E}">
        <p14:creationId xmlns:p14="http://schemas.microsoft.com/office/powerpoint/2010/main" val="4126701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8</a:t>
            </a:fld>
            <a:endParaRPr lang="en-US"/>
          </a:p>
        </p:txBody>
      </p:sp>
    </p:spTree>
    <p:extLst>
      <p:ext uri="{BB962C8B-B14F-4D97-AF65-F5344CB8AC3E}">
        <p14:creationId xmlns:p14="http://schemas.microsoft.com/office/powerpoint/2010/main" val="3227910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9</a:t>
            </a:fld>
            <a:endParaRPr lang="en-US"/>
          </a:p>
        </p:txBody>
      </p:sp>
    </p:spTree>
    <p:extLst>
      <p:ext uri="{BB962C8B-B14F-4D97-AF65-F5344CB8AC3E}">
        <p14:creationId xmlns:p14="http://schemas.microsoft.com/office/powerpoint/2010/main" val="31639547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637D8-66F5-C247-80F9-1F4F7ADB99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B32AD74-3C9B-414A-9C3C-0FF950A65C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5EB94B2-0CEB-514A-8704-081AF482C750}"/>
              </a:ext>
            </a:extLst>
          </p:cNvPr>
          <p:cNvSpPr>
            <a:spLocks noGrp="1"/>
          </p:cNvSpPr>
          <p:nvPr>
            <p:ph type="dt" sz="half" idx="10"/>
          </p:nvPr>
        </p:nvSpPr>
        <p:spPr/>
        <p:txBody>
          <a:bodyPr/>
          <a:lstStyle/>
          <a:p>
            <a:fld id="{BA5230AD-8316-4848-86F6-EF97FAB217B6}" type="datetimeFigureOut">
              <a:rPr lang="en-US" smtClean="0"/>
              <a:t>1/12/23</a:t>
            </a:fld>
            <a:endParaRPr lang="en-US"/>
          </a:p>
        </p:txBody>
      </p:sp>
      <p:sp>
        <p:nvSpPr>
          <p:cNvPr id="5" name="Footer Placeholder 4">
            <a:extLst>
              <a:ext uri="{FF2B5EF4-FFF2-40B4-BE49-F238E27FC236}">
                <a16:creationId xmlns:a16="http://schemas.microsoft.com/office/drawing/2014/main" id="{8D1126C4-42AB-394B-AE66-EB5E35AD8A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3EC074-D5BA-3F40-A694-68FBFB0E5063}"/>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731675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D2FCC-9C07-684B-9280-E6126DD5D00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474015F-8B7A-7848-8A8D-DFDCB536115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C63C72-C28F-EC47-8002-94E4BF5D5A59}"/>
              </a:ext>
            </a:extLst>
          </p:cNvPr>
          <p:cNvSpPr>
            <a:spLocks noGrp="1"/>
          </p:cNvSpPr>
          <p:nvPr>
            <p:ph type="dt" sz="half" idx="10"/>
          </p:nvPr>
        </p:nvSpPr>
        <p:spPr/>
        <p:txBody>
          <a:bodyPr/>
          <a:lstStyle/>
          <a:p>
            <a:fld id="{BA5230AD-8316-4848-86F6-EF97FAB217B6}" type="datetimeFigureOut">
              <a:rPr lang="en-US" smtClean="0"/>
              <a:t>1/12/23</a:t>
            </a:fld>
            <a:endParaRPr lang="en-US"/>
          </a:p>
        </p:txBody>
      </p:sp>
      <p:sp>
        <p:nvSpPr>
          <p:cNvPr id="5" name="Footer Placeholder 4">
            <a:extLst>
              <a:ext uri="{FF2B5EF4-FFF2-40B4-BE49-F238E27FC236}">
                <a16:creationId xmlns:a16="http://schemas.microsoft.com/office/drawing/2014/main" id="{547A7D6E-C823-0D4A-8C85-AACCAB435C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B68258-BFA7-5141-A258-B48C1BF222F1}"/>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050841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3DE96F-680F-E141-A849-FB5D4A2648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59185D-029F-0C4C-BC37-9443F85D836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73A62C-1711-AC41-9B0A-61B65831895D}"/>
              </a:ext>
            </a:extLst>
          </p:cNvPr>
          <p:cNvSpPr>
            <a:spLocks noGrp="1"/>
          </p:cNvSpPr>
          <p:nvPr>
            <p:ph type="dt" sz="half" idx="10"/>
          </p:nvPr>
        </p:nvSpPr>
        <p:spPr/>
        <p:txBody>
          <a:bodyPr/>
          <a:lstStyle/>
          <a:p>
            <a:fld id="{BA5230AD-8316-4848-86F6-EF97FAB217B6}" type="datetimeFigureOut">
              <a:rPr lang="en-US" smtClean="0"/>
              <a:t>1/12/23</a:t>
            </a:fld>
            <a:endParaRPr lang="en-US"/>
          </a:p>
        </p:txBody>
      </p:sp>
      <p:sp>
        <p:nvSpPr>
          <p:cNvPr id="5" name="Footer Placeholder 4">
            <a:extLst>
              <a:ext uri="{FF2B5EF4-FFF2-40B4-BE49-F238E27FC236}">
                <a16:creationId xmlns:a16="http://schemas.microsoft.com/office/drawing/2014/main" id="{6C9CCD9A-237F-2E46-A22B-A145EF0FC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87DBDC-D801-744C-B9D7-A829F2DD61CB}"/>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138694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ACF1B-DD55-C942-9802-8B9AC347BA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3BE7C8-FB1D-8249-828B-01B44C85B88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415D62-B073-7343-A1AE-93C5BFAFA6F8}"/>
              </a:ext>
            </a:extLst>
          </p:cNvPr>
          <p:cNvSpPr>
            <a:spLocks noGrp="1"/>
          </p:cNvSpPr>
          <p:nvPr>
            <p:ph type="dt" sz="half" idx="10"/>
          </p:nvPr>
        </p:nvSpPr>
        <p:spPr/>
        <p:txBody>
          <a:bodyPr/>
          <a:lstStyle/>
          <a:p>
            <a:fld id="{BA5230AD-8316-4848-86F6-EF97FAB217B6}" type="datetimeFigureOut">
              <a:rPr lang="en-US" smtClean="0"/>
              <a:t>1/12/23</a:t>
            </a:fld>
            <a:endParaRPr lang="en-US"/>
          </a:p>
        </p:txBody>
      </p:sp>
      <p:sp>
        <p:nvSpPr>
          <p:cNvPr id="5" name="Footer Placeholder 4">
            <a:extLst>
              <a:ext uri="{FF2B5EF4-FFF2-40B4-BE49-F238E27FC236}">
                <a16:creationId xmlns:a16="http://schemas.microsoft.com/office/drawing/2014/main" id="{87579AD4-BC1E-4F45-BA5A-AAFE573CAE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32E9F3-3376-EA40-95B3-9C5CD72C3BB5}"/>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2259752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CBF26-D1EA-5F4F-B770-999D72828D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B16BA8-C34E-B84F-9BC1-0C925AB86C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30624B-E230-B049-971A-4AD1A3D18292}"/>
              </a:ext>
            </a:extLst>
          </p:cNvPr>
          <p:cNvSpPr>
            <a:spLocks noGrp="1"/>
          </p:cNvSpPr>
          <p:nvPr>
            <p:ph type="dt" sz="half" idx="10"/>
          </p:nvPr>
        </p:nvSpPr>
        <p:spPr/>
        <p:txBody>
          <a:bodyPr/>
          <a:lstStyle/>
          <a:p>
            <a:fld id="{BA5230AD-8316-4848-86F6-EF97FAB217B6}" type="datetimeFigureOut">
              <a:rPr lang="en-US" smtClean="0"/>
              <a:t>1/12/23</a:t>
            </a:fld>
            <a:endParaRPr lang="en-US"/>
          </a:p>
        </p:txBody>
      </p:sp>
      <p:sp>
        <p:nvSpPr>
          <p:cNvPr id="5" name="Footer Placeholder 4">
            <a:extLst>
              <a:ext uri="{FF2B5EF4-FFF2-40B4-BE49-F238E27FC236}">
                <a16:creationId xmlns:a16="http://schemas.microsoft.com/office/drawing/2014/main" id="{16B248EB-9420-7E40-AE43-7FF74CD7B1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D74830-33FF-2646-AB7A-693C5275882A}"/>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2999896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8309B-727E-194D-9639-A0A4247D26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E9FDD6-37DD-3044-B6C3-1766546A0BF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8676A04-9E0B-FD43-93EF-217F94996BC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BC811F-7C84-4F40-9C57-28298492F269}"/>
              </a:ext>
            </a:extLst>
          </p:cNvPr>
          <p:cNvSpPr>
            <a:spLocks noGrp="1"/>
          </p:cNvSpPr>
          <p:nvPr>
            <p:ph type="dt" sz="half" idx="10"/>
          </p:nvPr>
        </p:nvSpPr>
        <p:spPr/>
        <p:txBody>
          <a:bodyPr/>
          <a:lstStyle/>
          <a:p>
            <a:fld id="{BA5230AD-8316-4848-86F6-EF97FAB217B6}" type="datetimeFigureOut">
              <a:rPr lang="en-US" smtClean="0"/>
              <a:t>1/12/23</a:t>
            </a:fld>
            <a:endParaRPr lang="en-US"/>
          </a:p>
        </p:txBody>
      </p:sp>
      <p:sp>
        <p:nvSpPr>
          <p:cNvPr id="6" name="Footer Placeholder 5">
            <a:extLst>
              <a:ext uri="{FF2B5EF4-FFF2-40B4-BE49-F238E27FC236}">
                <a16:creationId xmlns:a16="http://schemas.microsoft.com/office/drawing/2014/main" id="{F13F5D38-0844-0847-86C2-80E2389AAE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28376E-79D2-914B-9F81-41DB014845B9}"/>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2909264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D858F-2E14-9546-AD83-A97BF05B78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59110BA-4A50-F44B-9F12-48F7E221CF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06DF8ED-889D-6749-84F4-D4CA33FD5F1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E39825-6E6F-A44A-BD33-E88734524D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31A7828-F377-C444-8F70-1723633AB29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5E6CD2-3D9D-E842-8F52-CB929A5AF0D2}"/>
              </a:ext>
            </a:extLst>
          </p:cNvPr>
          <p:cNvSpPr>
            <a:spLocks noGrp="1"/>
          </p:cNvSpPr>
          <p:nvPr>
            <p:ph type="dt" sz="half" idx="10"/>
          </p:nvPr>
        </p:nvSpPr>
        <p:spPr/>
        <p:txBody>
          <a:bodyPr/>
          <a:lstStyle/>
          <a:p>
            <a:fld id="{BA5230AD-8316-4848-86F6-EF97FAB217B6}" type="datetimeFigureOut">
              <a:rPr lang="en-US" smtClean="0"/>
              <a:t>1/12/23</a:t>
            </a:fld>
            <a:endParaRPr lang="en-US"/>
          </a:p>
        </p:txBody>
      </p:sp>
      <p:sp>
        <p:nvSpPr>
          <p:cNvPr id="8" name="Footer Placeholder 7">
            <a:extLst>
              <a:ext uri="{FF2B5EF4-FFF2-40B4-BE49-F238E27FC236}">
                <a16:creationId xmlns:a16="http://schemas.microsoft.com/office/drawing/2014/main" id="{BCC631CE-B1BC-B64C-8DB6-35617241AF0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999ED6E-68B5-CE48-AD00-3692CAC75208}"/>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678154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8664B-1287-F94A-BB22-A8CA60792C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A88CE2-6C0C-4749-ADB9-C6FACA8DE0EC}"/>
              </a:ext>
            </a:extLst>
          </p:cNvPr>
          <p:cNvSpPr>
            <a:spLocks noGrp="1"/>
          </p:cNvSpPr>
          <p:nvPr>
            <p:ph type="dt" sz="half" idx="10"/>
          </p:nvPr>
        </p:nvSpPr>
        <p:spPr/>
        <p:txBody>
          <a:bodyPr/>
          <a:lstStyle/>
          <a:p>
            <a:fld id="{BA5230AD-8316-4848-86F6-EF97FAB217B6}" type="datetimeFigureOut">
              <a:rPr lang="en-US" smtClean="0"/>
              <a:t>1/12/23</a:t>
            </a:fld>
            <a:endParaRPr lang="en-US"/>
          </a:p>
        </p:txBody>
      </p:sp>
      <p:sp>
        <p:nvSpPr>
          <p:cNvPr id="4" name="Footer Placeholder 3">
            <a:extLst>
              <a:ext uri="{FF2B5EF4-FFF2-40B4-BE49-F238E27FC236}">
                <a16:creationId xmlns:a16="http://schemas.microsoft.com/office/drawing/2014/main" id="{F4446EFE-9EA8-2240-A4E6-20F0403BC6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9103C8-E264-8848-B850-A0449F007EEA}"/>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2755409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679B0F-F05F-A549-BD87-57A8F545F6A1}"/>
              </a:ext>
            </a:extLst>
          </p:cNvPr>
          <p:cNvSpPr>
            <a:spLocks noGrp="1"/>
          </p:cNvSpPr>
          <p:nvPr>
            <p:ph type="dt" sz="half" idx="10"/>
          </p:nvPr>
        </p:nvSpPr>
        <p:spPr/>
        <p:txBody>
          <a:bodyPr/>
          <a:lstStyle/>
          <a:p>
            <a:fld id="{BA5230AD-8316-4848-86F6-EF97FAB217B6}" type="datetimeFigureOut">
              <a:rPr lang="en-US" smtClean="0"/>
              <a:t>1/12/23</a:t>
            </a:fld>
            <a:endParaRPr lang="en-US"/>
          </a:p>
        </p:txBody>
      </p:sp>
      <p:sp>
        <p:nvSpPr>
          <p:cNvPr id="3" name="Footer Placeholder 2">
            <a:extLst>
              <a:ext uri="{FF2B5EF4-FFF2-40B4-BE49-F238E27FC236}">
                <a16:creationId xmlns:a16="http://schemas.microsoft.com/office/drawing/2014/main" id="{8D2053F8-E8D3-4F45-BEF2-1E63DE67E1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7FEA1F6-720B-D24B-9FBF-1AF9FA760B41}"/>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20309083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AED50-D677-5F4E-9FD1-57005FDF4F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A68E7D-33D5-A643-8F3F-3DE017BAAD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600E24-616B-4041-A2D9-FA2A6F78B4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E387BCC-587C-CB42-9799-529BA5DD8D6C}"/>
              </a:ext>
            </a:extLst>
          </p:cNvPr>
          <p:cNvSpPr>
            <a:spLocks noGrp="1"/>
          </p:cNvSpPr>
          <p:nvPr>
            <p:ph type="dt" sz="half" idx="10"/>
          </p:nvPr>
        </p:nvSpPr>
        <p:spPr/>
        <p:txBody>
          <a:bodyPr/>
          <a:lstStyle/>
          <a:p>
            <a:fld id="{BA5230AD-8316-4848-86F6-EF97FAB217B6}" type="datetimeFigureOut">
              <a:rPr lang="en-US" smtClean="0"/>
              <a:t>1/12/23</a:t>
            </a:fld>
            <a:endParaRPr lang="en-US"/>
          </a:p>
        </p:txBody>
      </p:sp>
      <p:sp>
        <p:nvSpPr>
          <p:cNvPr id="6" name="Footer Placeholder 5">
            <a:extLst>
              <a:ext uri="{FF2B5EF4-FFF2-40B4-BE49-F238E27FC236}">
                <a16:creationId xmlns:a16="http://schemas.microsoft.com/office/drawing/2014/main" id="{19A608AC-136F-0745-B383-7FE39E2B88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D96367-E460-A644-91E5-5504B3B35639}"/>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50137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F7965-1F8C-924C-BAA9-ED7F1CE06D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5071FA-BD8B-7143-8D47-D6119A9172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7AE25-D2CA-C64C-8DC5-50DA8C4B2D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45FFCA0-9DF5-E040-B517-5AE6A48C5049}"/>
              </a:ext>
            </a:extLst>
          </p:cNvPr>
          <p:cNvSpPr>
            <a:spLocks noGrp="1"/>
          </p:cNvSpPr>
          <p:nvPr>
            <p:ph type="dt" sz="half" idx="10"/>
          </p:nvPr>
        </p:nvSpPr>
        <p:spPr/>
        <p:txBody>
          <a:bodyPr/>
          <a:lstStyle/>
          <a:p>
            <a:fld id="{BA5230AD-8316-4848-86F6-EF97FAB217B6}" type="datetimeFigureOut">
              <a:rPr lang="en-US" smtClean="0"/>
              <a:t>1/12/23</a:t>
            </a:fld>
            <a:endParaRPr lang="en-US"/>
          </a:p>
        </p:txBody>
      </p:sp>
      <p:sp>
        <p:nvSpPr>
          <p:cNvPr id="6" name="Footer Placeholder 5">
            <a:extLst>
              <a:ext uri="{FF2B5EF4-FFF2-40B4-BE49-F238E27FC236}">
                <a16:creationId xmlns:a16="http://schemas.microsoft.com/office/drawing/2014/main" id="{2D8C490F-7943-204B-AD72-7AC806AE63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8D1AEF-6F85-FF41-A3AD-331BC76B28F4}"/>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144294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BAC297-F7BD-A348-BC5F-84DEC90D92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BDA16EF-872D-CC4E-93DF-97D4A835D01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D67A77-59DE-2A43-A6AF-BEEDDD8ECD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5230AD-8316-4848-86F6-EF97FAB217B6}" type="datetimeFigureOut">
              <a:rPr lang="en-US" smtClean="0"/>
              <a:t>1/12/23</a:t>
            </a:fld>
            <a:endParaRPr lang="en-US"/>
          </a:p>
        </p:txBody>
      </p:sp>
      <p:sp>
        <p:nvSpPr>
          <p:cNvPr id="5" name="Footer Placeholder 4">
            <a:extLst>
              <a:ext uri="{FF2B5EF4-FFF2-40B4-BE49-F238E27FC236}">
                <a16:creationId xmlns:a16="http://schemas.microsoft.com/office/drawing/2014/main" id="{F16ACB63-1246-9343-B549-8BAA5FC2A7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C3C0F5-22F5-0447-905D-54F390BA4C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A06915-0779-1F46-A94F-70F9DB729AAF}" type="slidenum">
              <a:rPr lang="en-US" smtClean="0"/>
              <a:t>‹#›</a:t>
            </a:fld>
            <a:endParaRPr lang="en-US"/>
          </a:p>
        </p:txBody>
      </p:sp>
    </p:spTree>
    <p:extLst>
      <p:ext uri="{BB962C8B-B14F-4D97-AF65-F5344CB8AC3E}">
        <p14:creationId xmlns:p14="http://schemas.microsoft.com/office/powerpoint/2010/main" val="2373037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4.tiff"/><Relationship Id="rId7"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0.tiff"/><Relationship Id="rId7"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1.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2.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1.png"/><Relationship Id="rId7"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2.png"/><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tiff"/><Relationship Id="rId7"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0.tiff"/><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1.png"/><Relationship Id="rId7"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2382C28E-7754-699C-B76F-CAA2282DF2A0}"/>
              </a:ext>
            </a:extLst>
          </p:cNvPr>
          <p:cNvGrpSpPr/>
          <p:nvPr/>
        </p:nvGrpSpPr>
        <p:grpSpPr>
          <a:xfrm>
            <a:off x="0" y="0"/>
            <a:ext cx="12192000" cy="6858000"/>
            <a:chOff x="0" y="0"/>
            <a:chExt cx="12192000" cy="6858000"/>
          </a:xfrm>
        </p:grpSpPr>
        <p:grpSp>
          <p:nvGrpSpPr>
            <p:cNvPr id="12" name="Group 11">
              <a:extLst>
                <a:ext uri="{FF2B5EF4-FFF2-40B4-BE49-F238E27FC236}">
                  <a16:creationId xmlns:a16="http://schemas.microsoft.com/office/drawing/2014/main" id="{E57BE4E5-4B41-314F-A306-5742AF8F0F8E}"/>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3957096" y="3007822"/>
                <a:ext cx="4194122" cy="2903744"/>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724903" y="776359"/>
                <a:ext cx="11146420" cy="1754326"/>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Welcome to the experiment!</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Before we start, we will ask you to rate some photographs according to how much you like them. </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Please use the mouse to indicate your rating, as shown below. </a:t>
                </a:r>
              </a:p>
            </p:txBody>
          </p:sp>
          <p:cxnSp>
            <p:nvCxnSpPr>
              <p:cNvPr id="13" name="Straight Connector 12">
                <a:extLst>
                  <a:ext uri="{FF2B5EF4-FFF2-40B4-BE49-F238E27FC236}">
                    <a16:creationId xmlns:a16="http://schemas.microsoft.com/office/drawing/2014/main" id="{F2357E0C-72AA-894D-8398-66BC404F2180}"/>
                  </a:ext>
                </a:extLst>
              </p:cNvPr>
              <p:cNvCxnSpPr>
                <a:cxnSpLocks/>
              </p:cNvCxnSpPr>
              <p:nvPr/>
            </p:nvCxnSpPr>
            <p:spPr>
              <a:xfrm>
                <a:off x="4780696" y="4657166"/>
                <a:ext cx="2479083"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F0357EE-E0F3-F64B-85C3-AA4040BD9E35}"/>
                  </a:ext>
                </a:extLst>
              </p:cNvPr>
              <p:cNvSpPr txBox="1"/>
              <p:nvPr/>
            </p:nvSpPr>
            <p:spPr>
              <a:xfrm>
                <a:off x="4438273" y="4704884"/>
                <a:ext cx="1737360"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Not at all</a:t>
                </a:r>
              </a:p>
            </p:txBody>
          </p:sp>
          <p:sp>
            <p:nvSpPr>
              <p:cNvPr id="18" name="TextBox 17">
                <a:extLst>
                  <a:ext uri="{FF2B5EF4-FFF2-40B4-BE49-F238E27FC236}">
                    <a16:creationId xmlns:a16="http://schemas.microsoft.com/office/drawing/2014/main" id="{83B20185-A9FE-AB49-B715-DE69AF7D5DCF}"/>
                  </a:ext>
                </a:extLst>
              </p:cNvPr>
              <p:cNvSpPr txBox="1"/>
              <p:nvPr/>
            </p:nvSpPr>
            <p:spPr>
              <a:xfrm>
                <a:off x="6920389" y="4702883"/>
                <a:ext cx="1590476"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Very much</a:t>
                </a:r>
              </a:p>
            </p:txBody>
          </p:sp>
          <p:sp>
            <p:nvSpPr>
              <p:cNvPr id="19" name="TextBox 18">
                <a:extLst>
                  <a:ext uri="{FF2B5EF4-FFF2-40B4-BE49-F238E27FC236}">
                    <a16:creationId xmlns:a16="http://schemas.microsoft.com/office/drawing/2014/main" id="{8051372B-A047-6F43-BCB4-9E11F4F07F60}"/>
                  </a:ext>
                </a:extLst>
              </p:cNvPr>
              <p:cNvSpPr txBox="1"/>
              <p:nvPr/>
            </p:nvSpPr>
            <p:spPr>
              <a:xfrm>
                <a:off x="3943735" y="5110603"/>
                <a:ext cx="4153776" cy="276999"/>
              </a:xfrm>
              <a:prstGeom prst="rect">
                <a:avLst/>
              </a:prstGeom>
              <a:noFill/>
            </p:spPr>
            <p:txBody>
              <a:bodyPr wrap="square" rtlCol="0">
                <a:spAutoFit/>
              </a:bodyPr>
              <a:lstStyle/>
              <a:p>
                <a:pPr algn="ctr"/>
                <a:r>
                  <a:rPr lang="en-US" sz="1200" dirty="0">
                    <a:solidFill>
                      <a:schemeClr val="bg1"/>
                    </a:solidFill>
                    <a:latin typeface="Arial" panose="020B0604020202020204" pitchFamily="34" charset="0"/>
                    <a:cs typeface="Arial" panose="020B0604020202020204" pitchFamily="34" charset="0"/>
                  </a:rPr>
                  <a:t>How much do you like this photograph?</a:t>
                </a: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3" name="Oval 2">
                <a:extLst>
                  <a:ext uri="{FF2B5EF4-FFF2-40B4-BE49-F238E27FC236}">
                    <a16:creationId xmlns:a16="http://schemas.microsoft.com/office/drawing/2014/main" id="{2B7AEA65-A5A2-1642-8C53-B6C7B7B9FE42}"/>
                  </a:ext>
                </a:extLst>
              </p:cNvPr>
              <p:cNvSpPr/>
              <p:nvPr/>
            </p:nvSpPr>
            <p:spPr>
              <a:xfrm>
                <a:off x="6298113" y="4588355"/>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E5BCE15E-604C-DA45-9FF3-926F70096DC8}"/>
                  </a:ext>
                </a:extLst>
              </p:cNvPr>
              <p:cNvSpPr/>
              <p:nvPr/>
            </p:nvSpPr>
            <p:spPr>
              <a:xfrm>
                <a:off x="5704550" y="5455595"/>
                <a:ext cx="672059" cy="189372"/>
              </a:xfrm>
              <a:prstGeom prst="round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mj-lt"/>
                  </a:rPr>
                  <a:t>Continue</a:t>
                </a:r>
              </a:p>
            </p:txBody>
          </p:sp>
          <p:pic>
            <p:nvPicPr>
              <p:cNvPr id="11" name="Picture 10">
                <a:extLst>
                  <a:ext uri="{FF2B5EF4-FFF2-40B4-BE49-F238E27FC236}">
                    <a16:creationId xmlns:a16="http://schemas.microsoft.com/office/drawing/2014/main" id="{D0DC4A5B-1C1A-C245-A284-0E051072E6A9}"/>
                  </a:ext>
                </a:extLst>
              </p:cNvPr>
              <p:cNvPicPr>
                <a:picLocks noChangeAspect="1"/>
              </p:cNvPicPr>
              <p:nvPr/>
            </p:nvPicPr>
            <p:blipFill>
              <a:blip r:embed="rId3"/>
              <a:stretch>
                <a:fillRect/>
              </a:stretch>
            </p:blipFill>
            <p:spPr>
              <a:xfrm rot="19551564">
                <a:off x="7796999" y="5175484"/>
                <a:ext cx="671580" cy="852956"/>
              </a:xfrm>
              <a:prstGeom prst="rect">
                <a:avLst/>
              </a:prstGeom>
            </p:spPr>
          </p:pic>
          <p:pic>
            <p:nvPicPr>
              <p:cNvPr id="20" name="Picture 19">
                <a:extLst>
                  <a:ext uri="{FF2B5EF4-FFF2-40B4-BE49-F238E27FC236}">
                    <a16:creationId xmlns:a16="http://schemas.microsoft.com/office/drawing/2014/main" id="{09735028-2F4A-FC4D-9DFD-3F59A837236F}"/>
                  </a:ext>
                </a:extLst>
              </p:cNvPr>
              <p:cNvPicPr>
                <a:picLocks noChangeAspect="1"/>
              </p:cNvPicPr>
              <p:nvPr/>
            </p:nvPicPr>
            <p:blipFill>
              <a:blip r:embed="rId4"/>
              <a:stretch>
                <a:fillRect/>
              </a:stretch>
            </p:blipFill>
            <p:spPr>
              <a:xfrm>
                <a:off x="8005265" y="5591830"/>
                <a:ext cx="630388" cy="645925"/>
              </a:xfrm>
              <a:prstGeom prst="rect">
                <a:avLst/>
              </a:prstGeom>
            </p:spPr>
          </p:pic>
        </p:grpSp>
        <p:pic>
          <p:nvPicPr>
            <p:cNvPr id="7" name="Picture 6">
              <a:extLst>
                <a:ext uri="{FF2B5EF4-FFF2-40B4-BE49-F238E27FC236}">
                  <a16:creationId xmlns:a16="http://schemas.microsoft.com/office/drawing/2014/main" id="{4035ADCD-A2BE-3AA4-2C3D-18CB12A9733E}"/>
                </a:ext>
              </a:extLst>
            </p:cNvPr>
            <p:cNvPicPr>
              <a:picLocks noChangeAspect="1"/>
            </p:cNvPicPr>
            <p:nvPr/>
          </p:nvPicPr>
          <p:blipFill>
            <a:blip r:embed="rId5"/>
            <a:stretch>
              <a:fillRect/>
            </a:stretch>
          </p:blipFill>
          <p:spPr>
            <a:xfrm>
              <a:off x="5425557" y="3296417"/>
              <a:ext cx="1189360" cy="1188720"/>
            </a:xfrm>
            <a:prstGeom prst="rect">
              <a:avLst/>
            </a:prstGeom>
          </p:spPr>
        </p:pic>
      </p:grpSp>
    </p:spTree>
    <p:extLst>
      <p:ext uri="{BB962C8B-B14F-4D97-AF65-F5344CB8AC3E}">
        <p14:creationId xmlns:p14="http://schemas.microsoft.com/office/powerpoint/2010/main" val="15114436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556225E-539F-269E-0A15-EADDC1710250}"/>
              </a:ext>
            </a:extLst>
          </p:cNvPr>
          <p:cNvGrpSpPr/>
          <p:nvPr/>
        </p:nvGrpSpPr>
        <p:grpSpPr>
          <a:xfrm>
            <a:off x="0" y="0"/>
            <a:ext cx="12192000" cy="6858000"/>
            <a:chOff x="0" y="0"/>
            <a:chExt cx="12192000" cy="6858000"/>
          </a:xfrm>
        </p:grpSpPr>
        <p:grpSp>
          <p:nvGrpSpPr>
            <p:cNvPr id="12" name="Group 11">
              <a:extLst>
                <a:ext uri="{FF2B5EF4-FFF2-40B4-BE49-F238E27FC236}">
                  <a16:creationId xmlns:a16="http://schemas.microsoft.com/office/drawing/2014/main" id="{E57BE4E5-4B41-314F-A306-5742AF8F0F8E}"/>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3957096" y="3007822"/>
                <a:ext cx="4194122" cy="2903744"/>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724903" y="776359"/>
                <a:ext cx="11146420" cy="1815882"/>
              </a:xfrm>
              <a:prstGeom prst="rect">
                <a:avLst/>
              </a:prstGeom>
            </p:spPr>
            <p:txBody>
              <a:bodyPr wrap="square">
                <a:spAutoFit/>
              </a:bodyPr>
              <a:lstStyle/>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In this next phase, you are asked to rate how much you like the </a:t>
                </a:r>
                <a:r>
                  <a:rPr lang="en-US" sz="2400" dirty="0">
                    <a:solidFill>
                      <a:schemeClr val="bg1"/>
                    </a:solidFill>
                    <a:latin typeface="Arial" panose="020B0604020202020204" pitchFamily="34" charset="0"/>
                    <a:cs typeface="Arial" panose="020B0604020202020204" pitchFamily="34" charset="0"/>
                  </a:rPr>
                  <a:t>photographs</a:t>
                </a:r>
                <a:r>
                  <a:rPr lang="en-US" sz="2200" dirty="0">
                    <a:solidFill>
                      <a:schemeClr val="bg1"/>
                    </a:solidFill>
                    <a:latin typeface="Arial" panose="020B0604020202020204" pitchFamily="34" charset="0"/>
                    <a:cs typeface="Arial" panose="020B0604020202020204" pitchFamily="34" charset="0"/>
                  </a:rPr>
                  <a:t> you’ve seen throughout the experiment.</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Please use the mouse to indicate your rating, as shown below. </a:t>
                </a:r>
              </a:p>
            </p:txBody>
          </p:sp>
          <p:cxnSp>
            <p:nvCxnSpPr>
              <p:cNvPr id="13" name="Straight Connector 12">
                <a:extLst>
                  <a:ext uri="{FF2B5EF4-FFF2-40B4-BE49-F238E27FC236}">
                    <a16:creationId xmlns:a16="http://schemas.microsoft.com/office/drawing/2014/main" id="{F2357E0C-72AA-894D-8398-66BC404F2180}"/>
                  </a:ext>
                </a:extLst>
              </p:cNvPr>
              <p:cNvCxnSpPr>
                <a:cxnSpLocks/>
              </p:cNvCxnSpPr>
              <p:nvPr/>
            </p:nvCxnSpPr>
            <p:spPr>
              <a:xfrm>
                <a:off x="4780696" y="4657166"/>
                <a:ext cx="2479083"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F0357EE-E0F3-F64B-85C3-AA4040BD9E35}"/>
                  </a:ext>
                </a:extLst>
              </p:cNvPr>
              <p:cNvSpPr txBox="1"/>
              <p:nvPr/>
            </p:nvSpPr>
            <p:spPr>
              <a:xfrm>
                <a:off x="4438273" y="4704884"/>
                <a:ext cx="1737360"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Not at all</a:t>
                </a:r>
              </a:p>
            </p:txBody>
          </p:sp>
          <p:sp>
            <p:nvSpPr>
              <p:cNvPr id="18" name="TextBox 17">
                <a:extLst>
                  <a:ext uri="{FF2B5EF4-FFF2-40B4-BE49-F238E27FC236}">
                    <a16:creationId xmlns:a16="http://schemas.microsoft.com/office/drawing/2014/main" id="{83B20185-A9FE-AB49-B715-DE69AF7D5DCF}"/>
                  </a:ext>
                </a:extLst>
              </p:cNvPr>
              <p:cNvSpPr txBox="1"/>
              <p:nvPr/>
            </p:nvSpPr>
            <p:spPr>
              <a:xfrm>
                <a:off x="6920389" y="4702883"/>
                <a:ext cx="1590476"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Very much</a:t>
                </a:r>
              </a:p>
            </p:txBody>
          </p:sp>
          <p:sp>
            <p:nvSpPr>
              <p:cNvPr id="19" name="TextBox 18">
                <a:extLst>
                  <a:ext uri="{FF2B5EF4-FFF2-40B4-BE49-F238E27FC236}">
                    <a16:creationId xmlns:a16="http://schemas.microsoft.com/office/drawing/2014/main" id="{8051372B-A047-6F43-BCB4-9E11F4F07F60}"/>
                  </a:ext>
                </a:extLst>
              </p:cNvPr>
              <p:cNvSpPr txBox="1"/>
              <p:nvPr/>
            </p:nvSpPr>
            <p:spPr>
              <a:xfrm>
                <a:off x="3943735" y="5110603"/>
                <a:ext cx="4153776" cy="276999"/>
              </a:xfrm>
              <a:prstGeom prst="rect">
                <a:avLst/>
              </a:prstGeom>
              <a:noFill/>
            </p:spPr>
            <p:txBody>
              <a:bodyPr wrap="square" rtlCol="0">
                <a:spAutoFit/>
              </a:bodyPr>
              <a:lstStyle/>
              <a:p>
                <a:pPr algn="ctr"/>
                <a:r>
                  <a:rPr lang="en-US" sz="1200" dirty="0">
                    <a:solidFill>
                      <a:schemeClr val="bg1"/>
                    </a:solidFill>
                    <a:latin typeface="Arial" panose="020B0604020202020204" pitchFamily="34" charset="0"/>
                    <a:cs typeface="Arial" panose="020B0604020202020204" pitchFamily="34" charset="0"/>
                  </a:rPr>
                  <a:t>How much do you like this photograph?</a:t>
                </a: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3" name="Oval 2">
                <a:extLst>
                  <a:ext uri="{FF2B5EF4-FFF2-40B4-BE49-F238E27FC236}">
                    <a16:creationId xmlns:a16="http://schemas.microsoft.com/office/drawing/2014/main" id="{2B7AEA65-A5A2-1642-8C53-B6C7B7B9FE42}"/>
                  </a:ext>
                </a:extLst>
              </p:cNvPr>
              <p:cNvSpPr/>
              <p:nvPr/>
            </p:nvSpPr>
            <p:spPr>
              <a:xfrm>
                <a:off x="6298113" y="4588355"/>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E5BCE15E-604C-DA45-9FF3-926F70096DC8}"/>
                  </a:ext>
                </a:extLst>
              </p:cNvPr>
              <p:cNvSpPr/>
              <p:nvPr/>
            </p:nvSpPr>
            <p:spPr>
              <a:xfrm>
                <a:off x="5704550" y="5455595"/>
                <a:ext cx="672059" cy="189372"/>
              </a:xfrm>
              <a:prstGeom prst="round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mj-lt"/>
                  </a:rPr>
                  <a:t>Continue</a:t>
                </a:r>
              </a:p>
            </p:txBody>
          </p:sp>
          <p:pic>
            <p:nvPicPr>
              <p:cNvPr id="11" name="Picture 10">
                <a:extLst>
                  <a:ext uri="{FF2B5EF4-FFF2-40B4-BE49-F238E27FC236}">
                    <a16:creationId xmlns:a16="http://schemas.microsoft.com/office/drawing/2014/main" id="{D0DC4A5B-1C1A-C245-A284-0E051072E6A9}"/>
                  </a:ext>
                </a:extLst>
              </p:cNvPr>
              <p:cNvPicPr>
                <a:picLocks noChangeAspect="1"/>
              </p:cNvPicPr>
              <p:nvPr/>
            </p:nvPicPr>
            <p:blipFill>
              <a:blip r:embed="rId3"/>
              <a:stretch>
                <a:fillRect/>
              </a:stretch>
            </p:blipFill>
            <p:spPr>
              <a:xfrm rot="19551564">
                <a:off x="7796999" y="5175484"/>
                <a:ext cx="671580" cy="852956"/>
              </a:xfrm>
              <a:prstGeom prst="rect">
                <a:avLst/>
              </a:prstGeom>
            </p:spPr>
          </p:pic>
          <p:pic>
            <p:nvPicPr>
              <p:cNvPr id="20" name="Picture 19">
                <a:extLst>
                  <a:ext uri="{FF2B5EF4-FFF2-40B4-BE49-F238E27FC236}">
                    <a16:creationId xmlns:a16="http://schemas.microsoft.com/office/drawing/2014/main" id="{09735028-2F4A-FC4D-9DFD-3F59A837236F}"/>
                  </a:ext>
                </a:extLst>
              </p:cNvPr>
              <p:cNvPicPr>
                <a:picLocks noChangeAspect="1"/>
              </p:cNvPicPr>
              <p:nvPr/>
            </p:nvPicPr>
            <p:blipFill>
              <a:blip r:embed="rId4"/>
              <a:stretch>
                <a:fillRect/>
              </a:stretch>
            </p:blipFill>
            <p:spPr>
              <a:xfrm>
                <a:off x="8005265" y="5591830"/>
                <a:ext cx="630388" cy="645925"/>
              </a:xfrm>
              <a:prstGeom prst="rect">
                <a:avLst/>
              </a:prstGeom>
            </p:spPr>
          </p:pic>
        </p:grpSp>
        <p:pic>
          <p:nvPicPr>
            <p:cNvPr id="7" name="Picture 6">
              <a:extLst>
                <a:ext uri="{FF2B5EF4-FFF2-40B4-BE49-F238E27FC236}">
                  <a16:creationId xmlns:a16="http://schemas.microsoft.com/office/drawing/2014/main" id="{59B97354-857A-1FDE-C7D4-1559624D81F7}"/>
                </a:ext>
              </a:extLst>
            </p:cNvPr>
            <p:cNvPicPr>
              <a:picLocks noChangeAspect="1"/>
            </p:cNvPicPr>
            <p:nvPr/>
          </p:nvPicPr>
          <p:blipFill>
            <a:blip r:embed="rId5"/>
            <a:stretch>
              <a:fillRect/>
            </a:stretch>
          </p:blipFill>
          <p:spPr>
            <a:xfrm>
              <a:off x="5425557" y="3296417"/>
              <a:ext cx="1189360" cy="1188720"/>
            </a:xfrm>
            <a:prstGeom prst="rect">
              <a:avLst/>
            </a:prstGeom>
          </p:spPr>
        </p:pic>
      </p:grpSp>
    </p:spTree>
    <p:extLst>
      <p:ext uri="{BB962C8B-B14F-4D97-AF65-F5344CB8AC3E}">
        <p14:creationId xmlns:p14="http://schemas.microsoft.com/office/powerpoint/2010/main" val="36741040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92998AC0-A0AB-B9C0-A803-5470C4ADBAF8}"/>
              </a:ext>
            </a:extLst>
          </p:cNvPr>
          <p:cNvGrpSpPr/>
          <p:nvPr/>
        </p:nvGrpSpPr>
        <p:grpSpPr>
          <a:xfrm>
            <a:off x="0" y="0"/>
            <a:ext cx="12391327" cy="6858000"/>
            <a:chOff x="0" y="0"/>
            <a:chExt cx="12391327"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199327" y="89124"/>
              <a:ext cx="11805297" cy="3662541"/>
            </a:xfrm>
            <a:prstGeom prst="rect">
              <a:avLst/>
            </a:prstGeom>
          </p:spPr>
          <p:txBody>
            <a:bodyPr wrap="square">
              <a:spAutoFit/>
            </a:bodyPr>
            <a:lstStyle/>
            <a:p>
              <a:pPr algn="ctr"/>
              <a:endParaRPr lang="en-US"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Before the experiment ends, we will ask you to tell us what the outcomes of the auction were. </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In the beginning of the experiment, you chose photographs to go for auction and learned how much they profited. Later on, the remaining photographs (those you didn’t choose) also went on auction. </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In this phase of the experiment, we will show you all the photographs you deliberated about (both those you chose and those you didn’t choose). For each photograph, please estimate whether it resulted in a GAIN (up arrow) or NO GAIN (down arrow) from the auction. Then, please rate how confident you are in your response. </a:t>
              </a:r>
            </a:p>
            <a:p>
              <a:pPr algn="ctr"/>
              <a:endParaRPr lang="en-US" dirty="0">
                <a:solidFill>
                  <a:schemeClr val="bg1"/>
                </a:solidFill>
                <a:latin typeface="Arial" panose="020B0604020202020204" pitchFamily="34" charset="0"/>
                <a:cs typeface="Arial" panose="020B0604020202020204" pitchFamily="34" charset="0"/>
              </a:endParaRPr>
            </a:p>
          </p:txBody>
        </p:sp>
        <p:sp>
          <p:nvSpPr>
            <p:cNvPr id="77" name="Rectangle 76">
              <a:extLst>
                <a:ext uri="{FF2B5EF4-FFF2-40B4-BE49-F238E27FC236}">
                  <a16:creationId xmlns:a16="http://schemas.microsoft.com/office/drawing/2014/main" id="{A443C2BA-6295-B54C-870E-CE4C9842481A}"/>
                </a:ext>
              </a:extLst>
            </p:cNvPr>
            <p:cNvSpPr/>
            <p:nvPr/>
          </p:nvSpPr>
          <p:spPr>
            <a:xfrm>
              <a:off x="540294" y="3717040"/>
              <a:ext cx="3492451" cy="277235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8" name="Straight Arrow Connector 67">
              <a:extLst>
                <a:ext uri="{FF2B5EF4-FFF2-40B4-BE49-F238E27FC236}">
                  <a16:creationId xmlns:a16="http://schemas.microsoft.com/office/drawing/2014/main" id="{3DFCB41C-87D2-AE48-8E67-30B3690587A6}"/>
                </a:ext>
              </a:extLst>
            </p:cNvPr>
            <p:cNvCxnSpPr>
              <a:cxnSpLocks/>
            </p:cNvCxnSpPr>
            <p:nvPr/>
          </p:nvCxnSpPr>
          <p:spPr>
            <a:xfrm>
              <a:off x="7066753" y="5015572"/>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02696F28-118B-654D-94AD-8CB7C7405C25}"/>
                </a:ext>
              </a:extLst>
            </p:cNvPr>
            <p:cNvSpPr/>
            <p:nvPr/>
          </p:nvSpPr>
          <p:spPr>
            <a:xfrm>
              <a:off x="720076" y="4127935"/>
              <a:ext cx="3180771" cy="430887"/>
            </a:xfrm>
            <a:prstGeom prst="rect">
              <a:avLst/>
            </a:prstGeom>
          </p:spPr>
          <p:txBody>
            <a:bodyPr wrap="square">
              <a:spAutoFit/>
            </a:bodyPr>
            <a:lstStyle/>
            <a:p>
              <a:pPr algn="ctr"/>
              <a:r>
                <a:rPr lang="en-US" sz="1100" dirty="0">
                  <a:solidFill>
                    <a:schemeClr val="bg1"/>
                  </a:solidFill>
                  <a:latin typeface="Arial" panose="020B0604020202020204" pitchFamily="34" charset="0"/>
                  <a:cs typeface="Arial" panose="020B0604020202020204" pitchFamily="34" charset="0"/>
                </a:rPr>
                <a:t>What was the auction profit of this photograph?</a:t>
              </a:r>
            </a:p>
            <a:p>
              <a:pPr algn="ctr"/>
              <a:r>
                <a:rPr lang="en-US" sz="1100" dirty="0">
                  <a:solidFill>
                    <a:schemeClr val="bg1"/>
                  </a:solidFill>
                  <a:latin typeface="Arial" panose="020B0604020202020204" pitchFamily="34" charset="0"/>
                  <a:cs typeface="Arial" panose="020B0604020202020204" pitchFamily="34" charset="0"/>
                </a:rPr>
                <a:t>Gain (up) / No gain (down)</a:t>
              </a:r>
            </a:p>
          </p:txBody>
        </p:sp>
        <p:sp>
          <p:nvSpPr>
            <p:cNvPr id="73" name="Rectangle 72">
              <a:extLst>
                <a:ext uri="{FF2B5EF4-FFF2-40B4-BE49-F238E27FC236}">
                  <a16:creationId xmlns:a16="http://schemas.microsoft.com/office/drawing/2014/main" id="{76893AB8-D177-BA4F-B50C-570427FF13A9}"/>
                </a:ext>
              </a:extLst>
            </p:cNvPr>
            <p:cNvSpPr/>
            <p:nvPr/>
          </p:nvSpPr>
          <p:spPr>
            <a:xfrm>
              <a:off x="8154393" y="3717041"/>
              <a:ext cx="3492451" cy="277235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CF655C89-525C-E64E-AACC-A14F0F41C8C9}"/>
                </a:ext>
              </a:extLst>
            </p:cNvPr>
            <p:cNvSpPr/>
            <p:nvPr/>
          </p:nvSpPr>
          <p:spPr>
            <a:xfrm>
              <a:off x="199327" y="6309046"/>
              <a:ext cx="12192000" cy="369332"/>
            </a:xfrm>
            <a:prstGeom prst="rect">
              <a:avLst/>
            </a:prstGeom>
          </p:spPr>
          <p:txBody>
            <a:bodyPr wrap="square">
              <a:spAutoFit/>
            </a:bodyPr>
            <a:lstStyle/>
            <a:p>
              <a:pPr algn="ctr"/>
              <a:endParaRPr lang="en-US" dirty="0">
                <a:solidFill>
                  <a:schemeClr val="bg1"/>
                </a:solidFill>
                <a:latin typeface="Arial" panose="020B0604020202020204" pitchFamily="34" charset="0"/>
                <a:cs typeface="Arial" panose="020B0604020202020204" pitchFamily="34" charset="0"/>
              </a:endParaRPr>
            </a:p>
          </p:txBody>
        </p:sp>
        <p:pic>
          <p:nvPicPr>
            <p:cNvPr id="57" name="Picture 56">
              <a:extLst>
                <a:ext uri="{FF2B5EF4-FFF2-40B4-BE49-F238E27FC236}">
                  <a16:creationId xmlns:a16="http://schemas.microsoft.com/office/drawing/2014/main" id="{C875FD7C-74AF-7046-93B3-C7A31E3FC4E2}"/>
                </a:ext>
              </a:extLst>
            </p:cNvPr>
            <p:cNvPicPr>
              <a:picLocks noChangeAspect="1"/>
            </p:cNvPicPr>
            <p:nvPr/>
          </p:nvPicPr>
          <p:blipFill>
            <a:blip r:embed="rId3"/>
            <a:stretch>
              <a:fillRect/>
            </a:stretch>
          </p:blipFill>
          <p:spPr>
            <a:xfrm rot="19551564">
              <a:off x="11309038" y="6100440"/>
              <a:ext cx="417959" cy="530839"/>
            </a:xfrm>
            <a:prstGeom prst="rect">
              <a:avLst/>
            </a:prstGeom>
          </p:spPr>
        </p:pic>
        <p:pic>
          <p:nvPicPr>
            <p:cNvPr id="25" name="Picture 24">
              <a:extLst>
                <a:ext uri="{FF2B5EF4-FFF2-40B4-BE49-F238E27FC236}">
                  <a16:creationId xmlns:a16="http://schemas.microsoft.com/office/drawing/2014/main" id="{11674E27-827F-AC41-AEA5-B4B83F380479}"/>
                </a:ext>
              </a:extLst>
            </p:cNvPr>
            <p:cNvPicPr>
              <a:picLocks noChangeAspect="1"/>
            </p:cNvPicPr>
            <p:nvPr/>
          </p:nvPicPr>
          <p:blipFill>
            <a:blip r:embed="rId4"/>
            <a:stretch>
              <a:fillRect/>
            </a:stretch>
          </p:blipFill>
          <p:spPr>
            <a:xfrm>
              <a:off x="1868354" y="6153741"/>
              <a:ext cx="943220" cy="615270"/>
            </a:xfrm>
            <a:prstGeom prst="rect">
              <a:avLst/>
            </a:prstGeom>
          </p:spPr>
        </p:pic>
        <p:pic>
          <p:nvPicPr>
            <p:cNvPr id="26" name="Picture 25">
              <a:extLst>
                <a:ext uri="{FF2B5EF4-FFF2-40B4-BE49-F238E27FC236}">
                  <a16:creationId xmlns:a16="http://schemas.microsoft.com/office/drawing/2014/main" id="{BE2C442F-DBA5-9D4B-8B34-AAA0CE54CF2E}"/>
                </a:ext>
              </a:extLst>
            </p:cNvPr>
            <p:cNvPicPr>
              <a:picLocks noChangeAspect="1"/>
            </p:cNvPicPr>
            <p:nvPr/>
          </p:nvPicPr>
          <p:blipFill>
            <a:blip r:embed="rId5"/>
            <a:stretch>
              <a:fillRect/>
            </a:stretch>
          </p:blipFill>
          <p:spPr>
            <a:xfrm>
              <a:off x="2303391" y="6275934"/>
              <a:ext cx="403491" cy="413436"/>
            </a:xfrm>
            <a:prstGeom prst="rect">
              <a:avLst/>
            </a:prstGeom>
          </p:spPr>
        </p:pic>
        <p:grpSp>
          <p:nvGrpSpPr>
            <p:cNvPr id="10" name="Group 9">
              <a:extLst>
                <a:ext uri="{FF2B5EF4-FFF2-40B4-BE49-F238E27FC236}">
                  <a16:creationId xmlns:a16="http://schemas.microsoft.com/office/drawing/2014/main" id="{A60E2FBB-D900-0A4B-A20C-173C9D75809D}"/>
                </a:ext>
              </a:extLst>
            </p:cNvPr>
            <p:cNvGrpSpPr/>
            <p:nvPr/>
          </p:nvGrpSpPr>
          <p:grpSpPr>
            <a:xfrm>
              <a:off x="7743680" y="5104053"/>
              <a:ext cx="4468431" cy="1049818"/>
              <a:chOff x="7303247" y="4978249"/>
              <a:chExt cx="4886974" cy="1174564"/>
            </a:xfrm>
          </p:grpSpPr>
          <p:cxnSp>
            <p:nvCxnSpPr>
              <p:cNvPr id="52" name="Straight Connector 51">
                <a:extLst>
                  <a:ext uri="{FF2B5EF4-FFF2-40B4-BE49-F238E27FC236}">
                    <a16:creationId xmlns:a16="http://schemas.microsoft.com/office/drawing/2014/main" id="{758B9868-BA1D-0D42-812E-78F3C17079DD}"/>
                  </a:ext>
                </a:extLst>
              </p:cNvPr>
              <p:cNvCxnSpPr>
                <a:cxnSpLocks/>
              </p:cNvCxnSpPr>
              <p:nvPr/>
            </p:nvCxnSpPr>
            <p:spPr>
              <a:xfrm>
                <a:off x="8795053" y="5052942"/>
                <a:ext cx="194254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E76302FF-1C90-3442-A77F-AFE4BF850D02}"/>
                  </a:ext>
                </a:extLst>
              </p:cNvPr>
              <p:cNvSpPr txBox="1"/>
              <p:nvPr/>
            </p:nvSpPr>
            <p:spPr>
              <a:xfrm>
                <a:off x="8185048" y="5086981"/>
                <a:ext cx="1252720" cy="516523"/>
              </a:xfrm>
              <a:prstGeom prst="rect">
                <a:avLst/>
              </a:prstGeom>
              <a:noFill/>
            </p:spPr>
            <p:txBody>
              <a:bodyPr wrap="square" rtlCol="0">
                <a:spAutoFit/>
              </a:bodyPr>
              <a:lstStyle/>
              <a:p>
                <a:pPr algn="ctr"/>
                <a:r>
                  <a:rPr lang="en-US" sz="800" dirty="0">
                    <a:solidFill>
                      <a:schemeClr val="bg1"/>
                    </a:solidFill>
                    <a:latin typeface="Arial" panose="020B0604020202020204" pitchFamily="34" charset="0"/>
                    <a:cs typeface="Arial" panose="020B0604020202020204" pitchFamily="34" charset="0"/>
                  </a:rPr>
                  <a:t>1</a:t>
                </a:r>
              </a:p>
              <a:p>
                <a:pPr algn="ctr"/>
                <a:r>
                  <a:rPr lang="en-US" sz="800" dirty="0">
                    <a:solidFill>
                      <a:schemeClr val="bg1"/>
                    </a:solidFill>
                    <a:latin typeface="Arial" panose="020B0604020202020204" pitchFamily="34" charset="0"/>
                    <a:cs typeface="Arial" panose="020B0604020202020204" pitchFamily="34" charset="0"/>
                  </a:rPr>
                  <a:t>Completely </a:t>
                </a:r>
              </a:p>
              <a:p>
                <a:pPr algn="ctr"/>
                <a:r>
                  <a:rPr lang="en-US" sz="800" dirty="0">
                    <a:solidFill>
                      <a:schemeClr val="bg1"/>
                    </a:solidFill>
                    <a:latin typeface="Arial" panose="020B0604020202020204" pitchFamily="34" charset="0"/>
                    <a:cs typeface="Arial" panose="020B0604020202020204" pitchFamily="34" charset="0"/>
                  </a:rPr>
                  <a:t>unsure</a:t>
                </a:r>
              </a:p>
            </p:txBody>
          </p:sp>
          <p:sp>
            <p:nvSpPr>
              <p:cNvPr id="54" name="TextBox 53">
                <a:extLst>
                  <a:ext uri="{FF2B5EF4-FFF2-40B4-BE49-F238E27FC236}">
                    <a16:creationId xmlns:a16="http://schemas.microsoft.com/office/drawing/2014/main" id="{2D0351D5-C63B-5248-918F-2A787DB70BDA}"/>
                  </a:ext>
                </a:extLst>
              </p:cNvPr>
              <p:cNvSpPr txBox="1"/>
              <p:nvPr/>
            </p:nvSpPr>
            <p:spPr>
              <a:xfrm>
                <a:off x="7303247" y="5618449"/>
                <a:ext cx="4886974" cy="276999"/>
              </a:xfrm>
              <a:prstGeom prst="rect">
                <a:avLst/>
              </a:prstGeom>
              <a:noFill/>
            </p:spPr>
            <p:txBody>
              <a:bodyPr wrap="square" rtlCol="0">
                <a:spAutoFit/>
              </a:bodyPr>
              <a:lstStyle/>
              <a:p>
                <a:pPr algn="ctr"/>
                <a:r>
                  <a:rPr lang="en-US" sz="1000" dirty="0">
                    <a:solidFill>
                      <a:schemeClr val="bg1"/>
                    </a:solidFill>
                    <a:latin typeface="Arial" panose="020B0604020202020204" pitchFamily="34" charset="0"/>
                    <a:cs typeface="Arial" panose="020B0604020202020204" pitchFamily="34" charset="0"/>
                  </a:rPr>
                  <a:t>How confident you are in your response?</a:t>
                </a:r>
              </a:p>
            </p:txBody>
          </p:sp>
          <p:sp>
            <p:nvSpPr>
              <p:cNvPr id="55" name="Oval 54">
                <a:extLst>
                  <a:ext uri="{FF2B5EF4-FFF2-40B4-BE49-F238E27FC236}">
                    <a16:creationId xmlns:a16="http://schemas.microsoft.com/office/drawing/2014/main" id="{6A742058-4930-D14A-A0F4-8D285832AA25}"/>
                  </a:ext>
                </a:extLst>
              </p:cNvPr>
              <p:cNvSpPr/>
              <p:nvPr/>
            </p:nvSpPr>
            <p:spPr>
              <a:xfrm>
                <a:off x="8739738" y="4978249"/>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ounded Rectangle 55">
                <a:extLst>
                  <a:ext uri="{FF2B5EF4-FFF2-40B4-BE49-F238E27FC236}">
                    <a16:creationId xmlns:a16="http://schemas.microsoft.com/office/drawing/2014/main" id="{1ADEE794-8FD7-A44E-8C10-135B26C25110}"/>
                  </a:ext>
                </a:extLst>
              </p:cNvPr>
              <p:cNvSpPr/>
              <p:nvPr/>
            </p:nvSpPr>
            <p:spPr>
              <a:xfrm>
                <a:off x="9456694" y="5963442"/>
                <a:ext cx="672059" cy="189371"/>
              </a:xfrm>
              <a:prstGeom prst="round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latin typeface="+mj-lt"/>
                  </a:rPr>
                  <a:t>Continue</a:t>
                </a:r>
              </a:p>
            </p:txBody>
          </p:sp>
          <p:sp>
            <p:nvSpPr>
              <p:cNvPr id="60" name="Oval 59">
                <a:extLst>
                  <a:ext uri="{FF2B5EF4-FFF2-40B4-BE49-F238E27FC236}">
                    <a16:creationId xmlns:a16="http://schemas.microsoft.com/office/drawing/2014/main" id="{22D31890-4A09-D14B-A458-85138E8A6CBA}"/>
                  </a:ext>
                </a:extLst>
              </p:cNvPr>
              <p:cNvSpPr>
                <a:spLocks noChangeAspect="1"/>
              </p:cNvSpPr>
              <p:nvPr/>
            </p:nvSpPr>
            <p:spPr>
              <a:xfrm>
                <a:off x="10649869" y="4994565"/>
                <a:ext cx="109728" cy="109728"/>
              </a:xfrm>
              <a:prstGeom prst="ellipse">
                <a:avLst/>
              </a:prstGeom>
              <a:solidFill>
                <a:schemeClr val="bg1"/>
              </a:solidFill>
              <a:ln w="50800">
                <a:solidFill>
                  <a:srgbClr val="479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60">
                <a:extLst>
                  <a:ext uri="{FF2B5EF4-FFF2-40B4-BE49-F238E27FC236}">
                    <a16:creationId xmlns:a16="http://schemas.microsoft.com/office/drawing/2014/main" id="{716D11EA-AD9C-CF46-AD6E-FE0EA12FDEC9}"/>
                  </a:ext>
                </a:extLst>
              </p:cNvPr>
              <p:cNvPicPr>
                <a:picLocks noChangeAspect="1"/>
              </p:cNvPicPr>
              <p:nvPr/>
            </p:nvPicPr>
            <p:blipFill>
              <a:blip r:embed="rId6"/>
              <a:stretch>
                <a:fillRect/>
              </a:stretch>
            </p:blipFill>
            <p:spPr>
              <a:xfrm>
                <a:off x="10712748" y="5014650"/>
                <a:ext cx="185712" cy="201517"/>
              </a:xfrm>
              <a:prstGeom prst="rect">
                <a:avLst/>
              </a:prstGeom>
            </p:spPr>
          </p:pic>
          <p:sp>
            <p:nvSpPr>
              <p:cNvPr id="62" name="Oval 61">
                <a:extLst>
                  <a:ext uri="{FF2B5EF4-FFF2-40B4-BE49-F238E27FC236}">
                    <a16:creationId xmlns:a16="http://schemas.microsoft.com/office/drawing/2014/main" id="{D1888BFA-21F1-B444-BDA3-0C5F333C81E6}"/>
                  </a:ext>
                </a:extLst>
              </p:cNvPr>
              <p:cNvSpPr/>
              <p:nvPr/>
            </p:nvSpPr>
            <p:spPr>
              <a:xfrm>
                <a:off x="9131290" y="4978785"/>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6D0F3EEB-094C-8240-A798-CAA631491E6E}"/>
                  </a:ext>
                </a:extLst>
              </p:cNvPr>
              <p:cNvSpPr/>
              <p:nvPr/>
            </p:nvSpPr>
            <p:spPr>
              <a:xfrm>
                <a:off x="9505750" y="4979382"/>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99511F08-CF27-1748-8ECE-990F13B525E6}"/>
                  </a:ext>
                </a:extLst>
              </p:cNvPr>
              <p:cNvSpPr/>
              <p:nvPr/>
            </p:nvSpPr>
            <p:spPr>
              <a:xfrm>
                <a:off x="9882697" y="4978785"/>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a:extLst>
                  <a:ext uri="{FF2B5EF4-FFF2-40B4-BE49-F238E27FC236}">
                    <a16:creationId xmlns:a16="http://schemas.microsoft.com/office/drawing/2014/main" id="{372B51C1-78DB-FF47-9A88-146D44E1ECC5}"/>
                  </a:ext>
                </a:extLst>
              </p:cNvPr>
              <p:cNvSpPr txBox="1"/>
              <p:nvPr/>
            </p:nvSpPr>
            <p:spPr>
              <a:xfrm>
                <a:off x="9083001" y="5098217"/>
                <a:ext cx="309452" cy="246221"/>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2</a:t>
                </a:r>
              </a:p>
            </p:txBody>
          </p:sp>
          <p:sp>
            <p:nvSpPr>
              <p:cNvPr id="66" name="TextBox 65">
                <a:extLst>
                  <a:ext uri="{FF2B5EF4-FFF2-40B4-BE49-F238E27FC236}">
                    <a16:creationId xmlns:a16="http://schemas.microsoft.com/office/drawing/2014/main" id="{63DA6020-07EC-3B4A-8EE1-1E0E00F843F7}"/>
                  </a:ext>
                </a:extLst>
              </p:cNvPr>
              <p:cNvSpPr txBox="1"/>
              <p:nvPr/>
            </p:nvSpPr>
            <p:spPr>
              <a:xfrm>
                <a:off x="9460979" y="5101793"/>
                <a:ext cx="309452" cy="246221"/>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3</a:t>
                </a:r>
              </a:p>
            </p:txBody>
          </p:sp>
          <p:sp>
            <p:nvSpPr>
              <p:cNvPr id="67" name="TextBox 66">
                <a:extLst>
                  <a:ext uri="{FF2B5EF4-FFF2-40B4-BE49-F238E27FC236}">
                    <a16:creationId xmlns:a16="http://schemas.microsoft.com/office/drawing/2014/main" id="{9B0B0272-3D6A-1C42-A9BA-5C1AAAB3A387}"/>
                  </a:ext>
                </a:extLst>
              </p:cNvPr>
              <p:cNvSpPr txBox="1"/>
              <p:nvPr/>
            </p:nvSpPr>
            <p:spPr>
              <a:xfrm>
                <a:off x="9828791" y="5102763"/>
                <a:ext cx="309452" cy="246221"/>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4</a:t>
                </a:r>
              </a:p>
            </p:txBody>
          </p:sp>
          <p:sp>
            <p:nvSpPr>
              <p:cNvPr id="69" name="TextBox 68">
                <a:extLst>
                  <a:ext uri="{FF2B5EF4-FFF2-40B4-BE49-F238E27FC236}">
                    <a16:creationId xmlns:a16="http://schemas.microsoft.com/office/drawing/2014/main" id="{EF15126A-F2D3-464E-955C-1C80BFD7043B}"/>
                  </a:ext>
                </a:extLst>
              </p:cNvPr>
              <p:cNvSpPr txBox="1"/>
              <p:nvPr/>
            </p:nvSpPr>
            <p:spPr>
              <a:xfrm>
                <a:off x="10082215" y="5097868"/>
                <a:ext cx="1252720" cy="516523"/>
              </a:xfrm>
              <a:prstGeom prst="rect">
                <a:avLst/>
              </a:prstGeom>
              <a:noFill/>
            </p:spPr>
            <p:txBody>
              <a:bodyPr wrap="square" rtlCol="0">
                <a:spAutoFit/>
              </a:bodyPr>
              <a:lstStyle/>
              <a:p>
                <a:pPr algn="ctr"/>
                <a:r>
                  <a:rPr lang="en-US" sz="800" dirty="0">
                    <a:solidFill>
                      <a:schemeClr val="bg1"/>
                    </a:solidFill>
                    <a:latin typeface="Arial" panose="020B0604020202020204" pitchFamily="34" charset="0"/>
                    <a:cs typeface="Arial" panose="020B0604020202020204" pitchFamily="34" charset="0"/>
                  </a:rPr>
                  <a:t>6</a:t>
                </a:r>
              </a:p>
              <a:p>
                <a:pPr algn="ctr"/>
                <a:r>
                  <a:rPr lang="en-US" sz="800" dirty="0">
                    <a:solidFill>
                      <a:schemeClr val="bg1"/>
                    </a:solidFill>
                    <a:latin typeface="Arial" panose="020B0604020202020204" pitchFamily="34" charset="0"/>
                    <a:cs typeface="Arial" panose="020B0604020202020204" pitchFamily="34" charset="0"/>
                  </a:rPr>
                  <a:t>Completely </a:t>
                </a:r>
              </a:p>
              <a:p>
                <a:pPr algn="ctr"/>
                <a:r>
                  <a:rPr lang="en-US" sz="800" dirty="0">
                    <a:solidFill>
                      <a:schemeClr val="bg1"/>
                    </a:solidFill>
                    <a:latin typeface="Arial" panose="020B0604020202020204" pitchFamily="34" charset="0"/>
                    <a:cs typeface="Arial" panose="020B0604020202020204" pitchFamily="34" charset="0"/>
                  </a:rPr>
                  <a:t>sure</a:t>
                </a:r>
              </a:p>
            </p:txBody>
          </p:sp>
          <p:sp>
            <p:nvSpPr>
              <p:cNvPr id="71" name="Oval 70">
                <a:extLst>
                  <a:ext uri="{FF2B5EF4-FFF2-40B4-BE49-F238E27FC236}">
                    <a16:creationId xmlns:a16="http://schemas.microsoft.com/office/drawing/2014/main" id="{375C9503-3530-E64F-811B-950313411443}"/>
                  </a:ext>
                </a:extLst>
              </p:cNvPr>
              <p:cNvSpPr/>
              <p:nvPr/>
            </p:nvSpPr>
            <p:spPr>
              <a:xfrm>
                <a:off x="10258541" y="4978349"/>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71">
                <a:extLst>
                  <a:ext uri="{FF2B5EF4-FFF2-40B4-BE49-F238E27FC236}">
                    <a16:creationId xmlns:a16="http://schemas.microsoft.com/office/drawing/2014/main" id="{E861B4EF-10CD-8D43-8EBC-D239066B0AF6}"/>
                  </a:ext>
                </a:extLst>
              </p:cNvPr>
              <p:cNvSpPr txBox="1"/>
              <p:nvPr/>
            </p:nvSpPr>
            <p:spPr>
              <a:xfrm>
                <a:off x="10204635" y="5102327"/>
                <a:ext cx="309452" cy="246221"/>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5</a:t>
                </a:r>
              </a:p>
            </p:txBody>
          </p:sp>
        </p:grpSp>
        <p:sp>
          <p:nvSpPr>
            <p:cNvPr id="76" name="Rectangle 75">
              <a:extLst>
                <a:ext uri="{FF2B5EF4-FFF2-40B4-BE49-F238E27FC236}">
                  <a16:creationId xmlns:a16="http://schemas.microsoft.com/office/drawing/2014/main" id="{202439BF-5932-EE48-9AF7-C9517CAD3C6B}"/>
                </a:ext>
              </a:extLst>
            </p:cNvPr>
            <p:cNvSpPr/>
            <p:nvPr/>
          </p:nvSpPr>
          <p:spPr>
            <a:xfrm>
              <a:off x="4353223" y="3717039"/>
              <a:ext cx="3492451" cy="277235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8" name="Picture 77">
              <a:extLst>
                <a:ext uri="{FF2B5EF4-FFF2-40B4-BE49-F238E27FC236}">
                  <a16:creationId xmlns:a16="http://schemas.microsoft.com/office/drawing/2014/main" id="{523C2170-FD1E-8941-9DD5-950E59B59B5A}"/>
                </a:ext>
              </a:extLst>
            </p:cNvPr>
            <p:cNvPicPr>
              <a:picLocks noChangeAspect="1"/>
            </p:cNvPicPr>
            <p:nvPr/>
          </p:nvPicPr>
          <p:blipFill>
            <a:blip r:embed="rId5"/>
            <a:stretch>
              <a:fillRect/>
            </a:stretch>
          </p:blipFill>
          <p:spPr>
            <a:xfrm>
              <a:off x="11461253" y="6392664"/>
              <a:ext cx="403491" cy="413436"/>
            </a:xfrm>
            <a:prstGeom prst="rect">
              <a:avLst/>
            </a:prstGeom>
          </p:spPr>
        </p:pic>
        <p:sp>
          <p:nvSpPr>
            <p:cNvPr id="79" name="Rectangle 78">
              <a:extLst>
                <a:ext uri="{FF2B5EF4-FFF2-40B4-BE49-F238E27FC236}">
                  <a16:creationId xmlns:a16="http://schemas.microsoft.com/office/drawing/2014/main" id="{525A575B-5336-1B42-B6D3-6867CED70EA8}"/>
                </a:ext>
              </a:extLst>
            </p:cNvPr>
            <p:cNvSpPr/>
            <p:nvPr/>
          </p:nvSpPr>
          <p:spPr>
            <a:xfrm>
              <a:off x="4588891" y="4926421"/>
              <a:ext cx="3000443" cy="323165"/>
            </a:xfrm>
            <a:prstGeom prst="rect">
              <a:avLst/>
            </a:prstGeom>
          </p:spPr>
          <p:txBody>
            <a:bodyPr wrap="square">
              <a:spAutoFit/>
            </a:bodyPr>
            <a:lstStyle/>
            <a:p>
              <a:pPr algn="ctr"/>
              <a:r>
                <a:rPr lang="en-US" sz="1500" dirty="0">
                  <a:solidFill>
                    <a:schemeClr val="bg1"/>
                  </a:solidFill>
                  <a:latin typeface="Arial" panose="020B0604020202020204" pitchFamily="34" charset="0"/>
                  <a:cs typeface="Arial" panose="020B0604020202020204" pitchFamily="34" charset="0"/>
                </a:rPr>
                <a:t>GAIN</a:t>
              </a:r>
            </a:p>
          </p:txBody>
        </p:sp>
        <p:cxnSp>
          <p:nvCxnSpPr>
            <p:cNvPr id="80" name="Straight Arrow Connector 79">
              <a:extLst>
                <a:ext uri="{FF2B5EF4-FFF2-40B4-BE49-F238E27FC236}">
                  <a16:creationId xmlns:a16="http://schemas.microsoft.com/office/drawing/2014/main" id="{B206CC28-3E1E-BC45-91B6-2E60EAA8BB00}"/>
                </a:ext>
              </a:extLst>
            </p:cNvPr>
            <p:cNvCxnSpPr>
              <a:cxnSpLocks/>
            </p:cNvCxnSpPr>
            <p:nvPr/>
          </p:nvCxnSpPr>
          <p:spPr>
            <a:xfrm>
              <a:off x="4032745" y="5055700"/>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6AE6D69E-3FF5-D241-9B4F-962D4957E0C8}"/>
                </a:ext>
              </a:extLst>
            </p:cNvPr>
            <p:cNvCxnSpPr>
              <a:cxnSpLocks/>
            </p:cNvCxnSpPr>
            <p:nvPr/>
          </p:nvCxnSpPr>
          <p:spPr>
            <a:xfrm>
              <a:off x="7837543" y="5060967"/>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F8A72BF0-B5ED-F459-767A-715C66618C98}"/>
                </a:ext>
              </a:extLst>
            </p:cNvPr>
            <p:cNvPicPr>
              <a:picLocks noChangeAspect="1"/>
            </p:cNvPicPr>
            <p:nvPr/>
          </p:nvPicPr>
          <p:blipFill>
            <a:blip r:embed="rId7"/>
            <a:stretch>
              <a:fillRect/>
            </a:stretch>
          </p:blipFill>
          <p:spPr>
            <a:xfrm>
              <a:off x="1767823" y="4720349"/>
              <a:ext cx="1189360" cy="1188720"/>
            </a:xfrm>
            <a:prstGeom prst="rect">
              <a:avLst/>
            </a:prstGeom>
          </p:spPr>
        </p:pic>
        <p:pic>
          <p:nvPicPr>
            <p:cNvPr id="5" name="Picture 4">
              <a:extLst>
                <a:ext uri="{FF2B5EF4-FFF2-40B4-BE49-F238E27FC236}">
                  <a16:creationId xmlns:a16="http://schemas.microsoft.com/office/drawing/2014/main" id="{EED99EB7-E4BA-255E-EEC4-CE78001916F7}"/>
                </a:ext>
              </a:extLst>
            </p:cNvPr>
            <p:cNvPicPr>
              <a:picLocks noChangeAspect="1"/>
            </p:cNvPicPr>
            <p:nvPr/>
          </p:nvPicPr>
          <p:blipFill>
            <a:blip r:embed="rId7"/>
            <a:stretch>
              <a:fillRect/>
            </a:stretch>
          </p:blipFill>
          <p:spPr>
            <a:xfrm>
              <a:off x="9393863" y="3841635"/>
              <a:ext cx="1189360" cy="1188720"/>
            </a:xfrm>
            <a:prstGeom prst="rect">
              <a:avLst/>
            </a:prstGeom>
          </p:spPr>
        </p:pic>
      </p:grpSp>
    </p:spTree>
    <p:extLst>
      <p:ext uri="{BB962C8B-B14F-4D97-AF65-F5344CB8AC3E}">
        <p14:creationId xmlns:p14="http://schemas.microsoft.com/office/powerpoint/2010/main" val="2125874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707ECE9-8A17-7A43-BFBB-62A7C3CAAF26}"/>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0" y="3059668"/>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You will now take a short quiz to make sure you understood the instructions.</a:t>
              </a:r>
            </a:p>
          </p:txBody>
        </p:sp>
      </p:grpSp>
    </p:spTree>
    <p:extLst>
      <p:ext uri="{BB962C8B-B14F-4D97-AF65-F5344CB8AC3E}">
        <p14:creationId xmlns:p14="http://schemas.microsoft.com/office/powerpoint/2010/main" val="17933433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E132F7D-AB81-C46E-24CB-D6816CD6A13E}"/>
              </a:ext>
            </a:extLst>
          </p:cNvPr>
          <p:cNvGrpSpPr/>
          <p:nvPr/>
        </p:nvGrpSpPr>
        <p:grpSpPr>
          <a:xfrm>
            <a:off x="0" y="0"/>
            <a:ext cx="12192000" cy="6858000"/>
            <a:chOff x="0" y="0"/>
            <a:chExt cx="12192000" cy="6858000"/>
          </a:xfrm>
        </p:grpSpPr>
        <p:grpSp>
          <p:nvGrpSpPr>
            <p:cNvPr id="12" name="Group 11">
              <a:extLst>
                <a:ext uri="{FF2B5EF4-FFF2-40B4-BE49-F238E27FC236}">
                  <a16:creationId xmlns:a16="http://schemas.microsoft.com/office/drawing/2014/main" id="{E57BE4E5-4B41-314F-A306-5742AF8F0F8E}"/>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3957096" y="3007822"/>
                <a:ext cx="4194122" cy="2903744"/>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724903" y="776359"/>
                <a:ext cx="11146420" cy="1754326"/>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Welcome to the experiment!</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Before we start, we will ask you to rate some photographs according to how much you like them. </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Please use the mouse to indicate your rating, as shown below. </a:t>
                </a:r>
              </a:p>
            </p:txBody>
          </p:sp>
          <p:cxnSp>
            <p:nvCxnSpPr>
              <p:cNvPr id="13" name="Straight Connector 12">
                <a:extLst>
                  <a:ext uri="{FF2B5EF4-FFF2-40B4-BE49-F238E27FC236}">
                    <a16:creationId xmlns:a16="http://schemas.microsoft.com/office/drawing/2014/main" id="{F2357E0C-72AA-894D-8398-66BC404F2180}"/>
                  </a:ext>
                </a:extLst>
              </p:cNvPr>
              <p:cNvCxnSpPr>
                <a:cxnSpLocks/>
              </p:cNvCxnSpPr>
              <p:nvPr/>
            </p:nvCxnSpPr>
            <p:spPr>
              <a:xfrm>
                <a:off x="4780696" y="4657166"/>
                <a:ext cx="2479083"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F0357EE-E0F3-F64B-85C3-AA4040BD9E35}"/>
                  </a:ext>
                </a:extLst>
              </p:cNvPr>
              <p:cNvSpPr txBox="1"/>
              <p:nvPr/>
            </p:nvSpPr>
            <p:spPr>
              <a:xfrm>
                <a:off x="4438273" y="4704884"/>
                <a:ext cx="1737360"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Not at all</a:t>
                </a:r>
              </a:p>
            </p:txBody>
          </p:sp>
          <p:sp>
            <p:nvSpPr>
              <p:cNvPr id="18" name="TextBox 17">
                <a:extLst>
                  <a:ext uri="{FF2B5EF4-FFF2-40B4-BE49-F238E27FC236}">
                    <a16:creationId xmlns:a16="http://schemas.microsoft.com/office/drawing/2014/main" id="{83B20185-A9FE-AB49-B715-DE69AF7D5DCF}"/>
                  </a:ext>
                </a:extLst>
              </p:cNvPr>
              <p:cNvSpPr txBox="1"/>
              <p:nvPr/>
            </p:nvSpPr>
            <p:spPr>
              <a:xfrm>
                <a:off x="6920389" y="4702883"/>
                <a:ext cx="1590476"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Very much</a:t>
                </a:r>
              </a:p>
            </p:txBody>
          </p:sp>
          <p:sp>
            <p:nvSpPr>
              <p:cNvPr id="19" name="TextBox 18">
                <a:extLst>
                  <a:ext uri="{FF2B5EF4-FFF2-40B4-BE49-F238E27FC236}">
                    <a16:creationId xmlns:a16="http://schemas.microsoft.com/office/drawing/2014/main" id="{8051372B-A047-6F43-BCB4-9E11F4F07F60}"/>
                  </a:ext>
                </a:extLst>
              </p:cNvPr>
              <p:cNvSpPr txBox="1"/>
              <p:nvPr/>
            </p:nvSpPr>
            <p:spPr>
              <a:xfrm>
                <a:off x="3943735" y="5110603"/>
                <a:ext cx="4153776" cy="276999"/>
              </a:xfrm>
              <a:prstGeom prst="rect">
                <a:avLst/>
              </a:prstGeom>
              <a:noFill/>
            </p:spPr>
            <p:txBody>
              <a:bodyPr wrap="square" rtlCol="0">
                <a:spAutoFit/>
              </a:bodyPr>
              <a:lstStyle/>
              <a:p>
                <a:pPr algn="ctr"/>
                <a:r>
                  <a:rPr lang="en-US" sz="1200" dirty="0">
                    <a:solidFill>
                      <a:schemeClr val="bg1"/>
                    </a:solidFill>
                    <a:latin typeface="Arial" panose="020B0604020202020204" pitchFamily="34" charset="0"/>
                    <a:cs typeface="Arial" panose="020B0604020202020204" pitchFamily="34" charset="0"/>
                  </a:rPr>
                  <a:t>How much do you like this photograph?</a:t>
                </a: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3" name="Oval 2">
                <a:extLst>
                  <a:ext uri="{FF2B5EF4-FFF2-40B4-BE49-F238E27FC236}">
                    <a16:creationId xmlns:a16="http://schemas.microsoft.com/office/drawing/2014/main" id="{2B7AEA65-A5A2-1642-8C53-B6C7B7B9FE42}"/>
                  </a:ext>
                </a:extLst>
              </p:cNvPr>
              <p:cNvSpPr/>
              <p:nvPr/>
            </p:nvSpPr>
            <p:spPr>
              <a:xfrm>
                <a:off x="6298113" y="4588355"/>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E5BCE15E-604C-DA45-9FF3-926F70096DC8}"/>
                  </a:ext>
                </a:extLst>
              </p:cNvPr>
              <p:cNvSpPr/>
              <p:nvPr/>
            </p:nvSpPr>
            <p:spPr>
              <a:xfrm>
                <a:off x="5704550" y="5455595"/>
                <a:ext cx="672059" cy="189372"/>
              </a:xfrm>
              <a:prstGeom prst="round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mj-lt"/>
                  </a:rPr>
                  <a:t>Continue</a:t>
                </a:r>
              </a:p>
            </p:txBody>
          </p:sp>
          <p:pic>
            <p:nvPicPr>
              <p:cNvPr id="11" name="Picture 10">
                <a:extLst>
                  <a:ext uri="{FF2B5EF4-FFF2-40B4-BE49-F238E27FC236}">
                    <a16:creationId xmlns:a16="http://schemas.microsoft.com/office/drawing/2014/main" id="{D0DC4A5B-1C1A-C245-A284-0E051072E6A9}"/>
                  </a:ext>
                </a:extLst>
              </p:cNvPr>
              <p:cNvPicPr>
                <a:picLocks noChangeAspect="1"/>
              </p:cNvPicPr>
              <p:nvPr/>
            </p:nvPicPr>
            <p:blipFill>
              <a:blip r:embed="rId3"/>
              <a:stretch>
                <a:fillRect/>
              </a:stretch>
            </p:blipFill>
            <p:spPr>
              <a:xfrm rot="19551564">
                <a:off x="7796999" y="5175484"/>
                <a:ext cx="671580" cy="852956"/>
              </a:xfrm>
              <a:prstGeom prst="rect">
                <a:avLst/>
              </a:prstGeom>
            </p:spPr>
          </p:pic>
          <p:pic>
            <p:nvPicPr>
              <p:cNvPr id="20" name="Picture 19">
                <a:extLst>
                  <a:ext uri="{FF2B5EF4-FFF2-40B4-BE49-F238E27FC236}">
                    <a16:creationId xmlns:a16="http://schemas.microsoft.com/office/drawing/2014/main" id="{09735028-2F4A-FC4D-9DFD-3F59A837236F}"/>
                  </a:ext>
                </a:extLst>
              </p:cNvPr>
              <p:cNvPicPr>
                <a:picLocks noChangeAspect="1"/>
              </p:cNvPicPr>
              <p:nvPr/>
            </p:nvPicPr>
            <p:blipFill>
              <a:blip r:embed="rId4"/>
              <a:stretch>
                <a:fillRect/>
              </a:stretch>
            </p:blipFill>
            <p:spPr>
              <a:xfrm>
                <a:off x="8005265" y="5591830"/>
                <a:ext cx="630388" cy="645925"/>
              </a:xfrm>
              <a:prstGeom prst="rect">
                <a:avLst/>
              </a:prstGeom>
            </p:spPr>
          </p:pic>
        </p:grpSp>
        <p:pic>
          <p:nvPicPr>
            <p:cNvPr id="2" name="Picture 1">
              <a:extLst>
                <a:ext uri="{FF2B5EF4-FFF2-40B4-BE49-F238E27FC236}">
                  <a16:creationId xmlns:a16="http://schemas.microsoft.com/office/drawing/2014/main" id="{588968AA-6427-2D4E-EDD5-32350BAD6316}"/>
                </a:ext>
              </a:extLst>
            </p:cNvPr>
            <p:cNvPicPr>
              <a:picLocks noChangeAspect="1"/>
            </p:cNvPicPr>
            <p:nvPr/>
          </p:nvPicPr>
          <p:blipFill>
            <a:blip r:embed="rId5"/>
            <a:stretch>
              <a:fillRect/>
            </a:stretch>
          </p:blipFill>
          <p:spPr>
            <a:xfrm>
              <a:off x="5502340" y="3270974"/>
              <a:ext cx="1187320" cy="1188720"/>
            </a:xfrm>
            <a:prstGeom prst="rect">
              <a:avLst/>
            </a:prstGeom>
          </p:spPr>
        </p:pic>
      </p:grpSp>
    </p:spTree>
    <p:extLst>
      <p:ext uri="{BB962C8B-B14F-4D97-AF65-F5344CB8AC3E}">
        <p14:creationId xmlns:p14="http://schemas.microsoft.com/office/powerpoint/2010/main" val="247270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865414" y="962292"/>
              <a:ext cx="10749505" cy="313932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Now we will start the experiment.</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Your job in this experiment is to be an art dealer. </a:t>
              </a:r>
            </a:p>
            <a:p>
              <a:pPr algn="ctr"/>
              <a:r>
                <a:rPr lang="en-US" sz="2200" dirty="0">
                  <a:solidFill>
                    <a:schemeClr val="bg1"/>
                  </a:solidFill>
                  <a:latin typeface="Arial" panose="020B0604020202020204" pitchFamily="34" charset="0"/>
                  <a:cs typeface="Arial" panose="020B0604020202020204" pitchFamily="34" charset="0"/>
                </a:rPr>
                <a:t>We will show you photographs taken by professional photographers. </a:t>
              </a:r>
            </a:p>
            <a:p>
              <a:pPr algn="ctr"/>
              <a:r>
                <a:rPr lang="en-US" sz="2200" dirty="0">
                  <a:solidFill>
                    <a:schemeClr val="bg1"/>
                  </a:solidFill>
                  <a:latin typeface="Arial" panose="020B0604020202020204" pitchFamily="34" charset="0"/>
                  <a:cs typeface="Arial" panose="020B0604020202020204" pitchFamily="34" charset="0"/>
                </a:rPr>
                <a:t>You will choose photographs for an upcoming auction. Then the photographs will go on auction and you will find out whether you profited from each photograph or not. </a:t>
              </a:r>
            </a:p>
            <a:p>
              <a:pPr algn="ctr"/>
              <a:endParaRPr lang="en-US" sz="2200" b="1" dirty="0">
                <a:solidFill>
                  <a:schemeClr val="bg1"/>
                </a:solidFill>
                <a:latin typeface="Arial" panose="020B0604020202020204" pitchFamily="34" charset="0"/>
                <a:cs typeface="Arial" panose="020B0604020202020204" pitchFamily="34" charset="0"/>
              </a:endParaRPr>
            </a:p>
            <a:p>
              <a:pPr algn="ctr"/>
              <a:r>
                <a:rPr lang="en-US" sz="2200" b="1" dirty="0">
                  <a:solidFill>
                    <a:schemeClr val="bg1"/>
                  </a:solidFill>
                  <a:latin typeface="Arial" panose="020B0604020202020204" pitchFamily="34" charset="0"/>
                  <a:cs typeface="Arial" panose="020B0604020202020204" pitchFamily="34" charset="0"/>
                </a:rPr>
                <a:t>Your goal should be to choose photographs that will maximize your profits.</a:t>
              </a:r>
            </a:p>
            <a:p>
              <a:pPr algn="ctr"/>
              <a:endParaRPr lang="en-US" sz="2200" b="1" dirty="0">
                <a:solidFill>
                  <a:schemeClr val="bg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6026586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865414" y="962292"/>
              <a:ext cx="10749505" cy="4493538"/>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Now we will start the experiment.</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Your job in this experiment is to be an art dealer. </a:t>
              </a:r>
            </a:p>
            <a:p>
              <a:pPr algn="ctr"/>
              <a:r>
                <a:rPr lang="en-US" sz="2200" dirty="0">
                  <a:solidFill>
                    <a:schemeClr val="bg1"/>
                  </a:solidFill>
                  <a:latin typeface="Arial" panose="020B0604020202020204" pitchFamily="34" charset="0"/>
                  <a:cs typeface="Arial" panose="020B0604020202020204" pitchFamily="34" charset="0"/>
                </a:rPr>
                <a:t>We will show you photographs taken by professional photographers. </a:t>
              </a:r>
            </a:p>
            <a:p>
              <a:pPr algn="ctr"/>
              <a:r>
                <a:rPr lang="en-US" sz="2200" dirty="0">
                  <a:solidFill>
                    <a:schemeClr val="bg1"/>
                  </a:solidFill>
                  <a:latin typeface="Arial" panose="020B0604020202020204" pitchFamily="34" charset="0"/>
                  <a:cs typeface="Arial" panose="020B0604020202020204" pitchFamily="34" charset="0"/>
                </a:rPr>
                <a:t>You will choose photographs for an upcoming auction. Then the photographs will go on auction and you will find out whether you profited from each photograph or not. </a:t>
              </a:r>
            </a:p>
            <a:p>
              <a:pPr algn="ctr"/>
              <a:endParaRPr lang="en-US" sz="2200" b="1" dirty="0">
                <a:solidFill>
                  <a:schemeClr val="bg1"/>
                </a:solidFill>
                <a:latin typeface="Arial" panose="020B0604020202020204" pitchFamily="34" charset="0"/>
                <a:cs typeface="Arial" panose="020B0604020202020204" pitchFamily="34" charset="0"/>
              </a:endParaRPr>
            </a:p>
            <a:p>
              <a:pPr algn="ctr"/>
              <a:r>
                <a:rPr lang="en-US" sz="2200" b="1" dirty="0">
                  <a:solidFill>
                    <a:schemeClr val="bg1"/>
                  </a:solidFill>
                  <a:latin typeface="Arial" panose="020B0604020202020204" pitchFamily="34" charset="0"/>
                  <a:cs typeface="Arial" panose="020B0604020202020204" pitchFamily="34" charset="0"/>
                </a:rPr>
                <a:t>Your goal should be to choose photographs that will maximize your profits.</a:t>
              </a:r>
            </a:p>
            <a:p>
              <a:pPr algn="ctr"/>
              <a:endParaRPr lang="en-US" sz="2200" b="1"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One of your decisions will be played out for real, and you will receive 1% of the auction earnings for your chosen photograph (for example, if the photograph earned $157, you will receive $1.57, if it resulted in no earnings, you will not receive a bonus for this phase of the experiment).</a:t>
              </a: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2893121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879702" y="1623535"/>
              <a:ext cx="10749505" cy="3416320"/>
            </a:xfrm>
            <a:prstGeom prst="rect">
              <a:avLst/>
            </a:prstGeom>
          </p:spPr>
          <p:txBody>
            <a:bodyPr wrap="square">
              <a:spAutoFit/>
            </a:bodyPr>
            <a:lstStyle/>
            <a:p>
              <a:pPr algn="ctr"/>
              <a:r>
                <a:rPr lang="en-US" sz="2400" dirty="0">
                  <a:solidFill>
                    <a:schemeClr val="bg1"/>
                  </a:solidFill>
                  <a:latin typeface="Arial" panose="020B0604020202020204" pitchFamily="34" charset="0"/>
                  <a:cs typeface="Arial" panose="020B0604020202020204" pitchFamily="34" charset="0"/>
                </a:rPr>
                <a:t>So, get ready to make some choices. </a:t>
              </a:r>
            </a:p>
            <a:p>
              <a:pPr algn="ctr"/>
              <a:r>
                <a:rPr lang="en-US" sz="2400" dirty="0">
                  <a:solidFill>
                    <a:schemeClr val="bg1"/>
                  </a:solidFill>
                  <a:latin typeface="Arial" panose="020B0604020202020204" pitchFamily="34" charset="0"/>
                  <a:cs typeface="Arial" panose="020B0604020202020204" pitchFamily="34" charset="0"/>
                </a:rPr>
                <a:t>Please take your time and consider each choice carefully. Because these choices are important, we will give you a chance to practice making each choice a couple of times before you commit to your final decision. </a:t>
              </a:r>
            </a:p>
            <a:p>
              <a:pPr algn="ctr"/>
              <a:endParaRPr lang="en-US" sz="2400" dirty="0">
                <a:solidFill>
                  <a:schemeClr val="bg1"/>
                </a:solidFill>
                <a:latin typeface="Arial" panose="020B0604020202020204" pitchFamily="34" charset="0"/>
                <a:cs typeface="Arial" panose="020B0604020202020204" pitchFamily="34" charset="0"/>
              </a:endParaRPr>
            </a:p>
            <a:p>
              <a:pPr algn="ctr"/>
              <a:r>
                <a:rPr lang="en-US" sz="2400" dirty="0">
                  <a:solidFill>
                    <a:schemeClr val="bg1"/>
                  </a:solidFill>
                  <a:latin typeface="Arial" panose="020B0604020202020204" pitchFamily="34" charset="0"/>
                  <a:cs typeface="Arial" panose="020B0604020202020204" pitchFamily="34" charset="0"/>
                </a:rPr>
                <a:t>We are interested in your deliberation process, so we will occasionally ask you to share with us the reasons for choosing one specific photograph over the other photograph. In these explanations, you may refer to any internal thoughts or external features that led to your decision.  </a:t>
              </a: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6514329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BA660035-1F17-96DC-35EA-B34A990A3343}"/>
              </a:ext>
            </a:extLst>
          </p:cNvPr>
          <p:cNvGrpSpPr/>
          <p:nvPr/>
        </p:nvGrpSpPr>
        <p:grpSpPr>
          <a:xfrm>
            <a:off x="-412" y="0"/>
            <a:ext cx="12203430" cy="6858000"/>
            <a:chOff x="-412" y="0"/>
            <a:chExt cx="12203430" cy="685800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3" name="Rectangle 22">
              <a:extLst>
                <a:ext uri="{FF2B5EF4-FFF2-40B4-BE49-F238E27FC236}">
                  <a16:creationId xmlns:a16="http://schemas.microsoft.com/office/drawing/2014/main" id="{CF655C89-525C-E64E-AACC-A14F0F41C8C9}"/>
                </a:ext>
              </a:extLst>
            </p:cNvPr>
            <p:cNvSpPr/>
            <p:nvPr/>
          </p:nvSpPr>
          <p:spPr>
            <a:xfrm>
              <a:off x="11018" y="6307398"/>
              <a:ext cx="12192000" cy="369332"/>
            </a:xfrm>
            <a:prstGeom prst="rect">
              <a:avLst/>
            </a:prstGeom>
          </p:spPr>
          <p:txBody>
            <a:bodyPr wrap="square">
              <a:spAutoFit/>
            </a:bodyP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57CBEFFC-2C6E-8949-9FF5-6F486D824EDB}"/>
                </a:ext>
              </a:extLst>
            </p:cNvPr>
            <p:cNvSpPr/>
            <p:nvPr/>
          </p:nvSpPr>
          <p:spPr>
            <a:xfrm>
              <a:off x="769837" y="504825"/>
              <a:ext cx="10400042" cy="209288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Please place your right index finger on the “K” key, and your left index finger on the “D” key (as presented below).</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Press “K” to choose the right photograph, and “D” to choose the left photograph.</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You will have up to 10 seconds to make your choice, giving you plenty of time to consider it carefully.</a:t>
              </a:r>
            </a:p>
          </p:txBody>
        </p:sp>
        <p:pic>
          <p:nvPicPr>
            <p:cNvPr id="5" name="Picture 4">
              <a:extLst>
                <a:ext uri="{FF2B5EF4-FFF2-40B4-BE49-F238E27FC236}">
                  <a16:creationId xmlns:a16="http://schemas.microsoft.com/office/drawing/2014/main" id="{B0450D7D-AD3A-E241-AEAC-496345F91C0C}"/>
                </a:ext>
              </a:extLst>
            </p:cNvPr>
            <p:cNvPicPr>
              <a:picLocks noChangeAspect="1"/>
            </p:cNvPicPr>
            <p:nvPr/>
          </p:nvPicPr>
          <p:blipFill>
            <a:blip r:embed="rId3"/>
            <a:stretch>
              <a:fillRect/>
            </a:stretch>
          </p:blipFill>
          <p:spPr>
            <a:xfrm>
              <a:off x="4497603" y="2557088"/>
              <a:ext cx="3308070" cy="1654035"/>
            </a:xfrm>
            <a:prstGeom prst="rect">
              <a:avLst/>
            </a:prstGeom>
          </p:spPr>
        </p:pic>
        <p:pic>
          <p:nvPicPr>
            <p:cNvPr id="7" name="Picture 6">
              <a:extLst>
                <a:ext uri="{FF2B5EF4-FFF2-40B4-BE49-F238E27FC236}">
                  <a16:creationId xmlns:a16="http://schemas.microsoft.com/office/drawing/2014/main" id="{ADF0D152-FE2F-734C-B612-3043F5F371C2}"/>
                </a:ext>
              </a:extLst>
            </p:cNvPr>
            <p:cNvPicPr>
              <a:picLocks noChangeAspect="1"/>
            </p:cNvPicPr>
            <p:nvPr/>
          </p:nvPicPr>
          <p:blipFill>
            <a:blip r:embed="rId4"/>
            <a:stretch>
              <a:fillRect/>
            </a:stretch>
          </p:blipFill>
          <p:spPr>
            <a:xfrm>
              <a:off x="6183615" y="3438708"/>
              <a:ext cx="562940" cy="1017506"/>
            </a:xfrm>
            <a:prstGeom prst="rect">
              <a:avLst/>
            </a:prstGeom>
          </p:spPr>
        </p:pic>
        <p:pic>
          <p:nvPicPr>
            <p:cNvPr id="25" name="Picture 24">
              <a:extLst>
                <a:ext uri="{FF2B5EF4-FFF2-40B4-BE49-F238E27FC236}">
                  <a16:creationId xmlns:a16="http://schemas.microsoft.com/office/drawing/2014/main" id="{BE7DFD6A-E80A-7A47-85A4-C14F3A9F9E30}"/>
                </a:ext>
              </a:extLst>
            </p:cNvPr>
            <p:cNvPicPr>
              <a:picLocks noChangeAspect="1"/>
            </p:cNvPicPr>
            <p:nvPr/>
          </p:nvPicPr>
          <p:blipFill>
            <a:blip r:embed="rId4"/>
            <a:stretch>
              <a:fillRect/>
            </a:stretch>
          </p:blipFill>
          <p:spPr>
            <a:xfrm flipH="1">
              <a:off x="5098121" y="3460695"/>
              <a:ext cx="564163" cy="1019717"/>
            </a:xfrm>
            <a:prstGeom prst="rect">
              <a:avLst/>
            </a:prstGeom>
          </p:spPr>
        </p:pic>
        <p:sp>
          <p:nvSpPr>
            <p:cNvPr id="30" name="Rectangle 29">
              <a:extLst>
                <a:ext uri="{FF2B5EF4-FFF2-40B4-BE49-F238E27FC236}">
                  <a16:creationId xmlns:a16="http://schemas.microsoft.com/office/drawing/2014/main" id="{5E49BCAF-3F85-6F4C-81DA-A6E8D3B937CC}"/>
                </a:ext>
              </a:extLst>
            </p:cNvPr>
            <p:cNvSpPr/>
            <p:nvPr/>
          </p:nvSpPr>
          <p:spPr>
            <a:xfrm>
              <a:off x="2122706" y="4364594"/>
              <a:ext cx="3853543"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0A53CA9E-5B83-B442-AFEE-0C002EF6E573}"/>
                </a:ext>
              </a:extLst>
            </p:cNvPr>
            <p:cNvSpPr/>
            <p:nvPr/>
          </p:nvSpPr>
          <p:spPr>
            <a:xfrm>
              <a:off x="1906518" y="4578707"/>
              <a:ext cx="4304220" cy="284693"/>
            </a:xfrm>
            <a:prstGeom prst="rect">
              <a:avLst/>
            </a:prstGeom>
          </p:spPr>
          <p:txBody>
            <a:bodyPr wrap="square">
              <a:spAutoFit/>
            </a:bodyPr>
            <a:lstStyle/>
            <a:p>
              <a:pPr algn="ctr"/>
              <a:r>
                <a:rPr lang="en-US" sz="1250" dirty="0">
                  <a:solidFill>
                    <a:schemeClr val="bg1"/>
                  </a:solidFill>
                  <a:latin typeface="Arial" panose="020B0604020202020204" pitchFamily="34" charset="0"/>
                  <a:cs typeface="Arial" panose="020B0604020202020204" pitchFamily="34" charset="0"/>
                </a:rPr>
                <a:t>Which photograph do you choose?</a:t>
              </a:r>
              <a:endParaRPr lang="en-US" sz="1250" dirty="0">
                <a:solidFill>
                  <a:schemeClr val="bg1"/>
                </a:solidFill>
                <a:effectLst/>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0727B110-EA3A-3049-9AF8-6220A852AEF9}"/>
                </a:ext>
              </a:extLst>
            </p:cNvPr>
            <p:cNvSpPr/>
            <p:nvPr/>
          </p:nvSpPr>
          <p:spPr>
            <a:xfrm>
              <a:off x="6417824" y="4373919"/>
              <a:ext cx="3853543"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E546D1F-766E-3841-AF92-94E238CBA3A1}"/>
                </a:ext>
              </a:extLst>
            </p:cNvPr>
            <p:cNvSpPr/>
            <p:nvPr/>
          </p:nvSpPr>
          <p:spPr>
            <a:xfrm>
              <a:off x="6195141" y="4586536"/>
              <a:ext cx="4304220" cy="292388"/>
            </a:xfrm>
            <a:prstGeom prst="rect">
              <a:avLst/>
            </a:prstGeom>
          </p:spPr>
          <p:txBody>
            <a:bodyPr wrap="square">
              <a:spAutoFit/>
            </a:bodyPr>
            <a:lstStyle/>
            <a:p>
              <a:pPr algn="ctr"/>
              <a:r>
                <a:rPr lang="en-US" sz="1250" dirty="0">
                  <a:solidFill>
                    <a:schemeClr val="bg1"/>
                  </a:solidFill>
                  <a:latin typeface="Arial" panose="020B0604020202020204" pitchFamily="34" charset="0"/>
                  <a:cs typeface="Arial" panose="020B0604020202020204" pitchFamily="34" charset="0"/>
                </a:rPr>
                <a:t>Which photograph do you choose?</a:t>
              </a:r>
            </a:p>
          </p:txBody>
        </p:sp>
        <p:cxnSp>
          <p:nvCxnSpPr>
            <p:cNvPr id="38" name="Straight Arrow Connector 37">
              <a:extLst>
                <a:ext uri="{FF2B5EF4-FFF2-40B4-BE49-F238E27FC236}">
                  <a16:creationId xmlns:a16="http://schemas.microsoft.com/office/drawing/2014/main" id="{8A8088AB-FBA1-9542-985D-4CCA7D054161}"/>
                </a:ext>
              </a:extLst>
            </p:cNvPr>
            <p:cNvCxnSpPr>
              <a:cxnSpLocks/>
            </p:cNvCxnSpPr>
            <p:nvPr/>
          </p:nvCxnSpPr>
          <p:spPr>
            <a:xfrm>
              <a:off x="5969858" y="5365791"/>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452C1649-9C05-6043-919B-B3C5F3C3AF6C}"/>
                </a:ext>
              </a:extLst>
            </p:cNvPr>
            <p:cNvPicPr>
              <a:picLocks noChangeAspect="1"/>
            </p:cNvPicPr>
            <p:nvPr/>
          </p:nvPicPr>
          <p:blipFill>
            <a:blip r:embed="rId5"/>
            <a:stretch>
              <a:fillRect/>
            </a:stretch>
          </p:blipFill>
          <p:spPr>
            <a:xfrm>
              <a:off x="3410260" y="6239401"/>
              <a:ext cx="393807" cy="374904"/>
            </a:xfrm>
            <a:prstGeom prst="rect">
              <a:avLst/>
            </a:prstGeom>
          </p:spPr>
        </p:pic>
        <p:pic>
          <p:nvPicPr>
            <p:cNvPr id="13" name="Picture 12">
              <a:extLst>
                <a:ext uri="{FF2B5EF4-FFF2-40B4-BE49-F238E27FC236}">
                  <a16:creationId xmlns:a16="http://schemas.microsoft.com/office/drawing/2014/main" id="{2EC2A49D-32B5-704A-848E-20908E85067C}"/>
                </a:ext>
              </a:extLst>
            </p:cNvPr>
            <p:cNvPicPr>
              <a:picLocks noChangeAspect="1"/>
            </p:cNvPicPr>
            <p:nvPr/>
          </p:nvPicPr>
          <p:blipFill>
            <a:blip r:embed="rId6"/>
            <a:stretch>
              <a:fillRect/>
            </a:stretch>
          </p:blipFill>
          <p:spPr>
            <a:xfrm>
              <a:off x="4236037" y="6246424"/>
              <a:ext cx="395381" cy="374904"/>
            </a:xfrm>
            <a:prstGeom prst="rect">
              <a:avLst/>
            </a:prstGeom>
          </p:spPr>
        </p:pic>
        <p:pic>
          <p:nvPicPr>
            <p:cNvPr id="44" name="Picture 43">
              <a:extLst>
                <a:ext uri="{FF2B5EF4-FFF2-40B4-BE49-F238E27FC236}">
                  <a16:creationId xmlns:a16="http://schemas.microsoft.com/office/drawing/2014/main" id="{E28EDC2A-211B-4845-AD8B-61964F9670AD}"/>
                </a:ext>
              </a:extLst>
            </p:cNvPr>
            <p:cNvPicPr>
              <a:picLocks noChangeAspect="1"/>
            </p:cNvPicPr>
            <p:nvPr/>
          </p:nvPicPr>
          <p:blipFill>
            <a:blip r:embed="rId7"/>
            <a:stretch>
              <a:fillRect/>
            </a:stretch>
          </p:blipFill>
          <p:spPr>
            <a:xfrm>
              <a:off x="4338945" y="6406523"/>
              <a:ext cx="356963" cy="365760"/>
            </a:xfrm>
            <a:prstGeom prst="rect">
              <a:avLst/>
            </a:prstGeom>
          </p:spPr>
        </p:pic>
        <p:pic>
          <p:nvPicPr>
            <p:cNvPr id="10" name="Picture 9">
              <a:extLst>
                <a:ext uri="{FF2B5EF4-FFF2-40B4-BE49-F238E27FC236}">
                  <a16:creationId xmlns:a16="http://schemas.microsoft.com/office/drawing/2014/main" id="{08B01FE4-635E-0C1E-B3D1-1A2318819F78}"/>
                </a:ext>
              </a:extLst>
            </p:cNvPr>
            <p:cNvPicPr>
              <a:picLocks noChangeAspect="1"/>
            </p:cNvPicPr>
            <p:nvPr/>
          </p:nvPicPr>
          <p:blipFill>
            <a:blip r:embed="rId8"/>
            <a:stretch>
              <a:fillRect/>
            </a:stretch>
          </p:blipFill>
          <p:spPr>
            <a:xfrm>
              <a:off x="4239246" y="5067964"/>
              <a:ext cx="913323" cy="914400"/>
            </a:xfrm>
            <a:prstGeom prst="rect">
              <a:avLst/>
            </a:prstGeom>
          </p:spPr>
        </p:pic>
        <p:pic>
          <p:nvPicPr>
            <p:cNvPr id="14" name="Picture 13">
              <a:extLst>
                <a:ext uri="{FF2B5EF4-FFF2-40B4-BE49-F238E27FC236}">
                  <a16:creationId xmlns:a16="http://schemas.microsoft.com/office/drawing/2014/main" id="{70923690-90B5-4F57-0F7F-5A055160AEE8}"/>
                </a:ext>
              </a:extLst>
            </p:cNvPr>
            <p:cNvPicPr>
              <a:picLocks noChangeAspect="1"/>
            </p:cNvPicPr>
            <p:nvPr/>
          </p:nvPicPr>
          <p:blipFill>
            <a:blip r:embed="rId8"/>
            <a:stretch>
              <a:fillRect/>
            </a:stretch>
          </p:blipFill>
          <p:spPr>
            <a:xfrm>
              <a:off x="8392947" y="5065371"/>
              <a:ext cx="913323" cy="914400"/>
            </a:xfrm>
            <a:prstGeom prst="rect">
              <a:avLst/>
            </a:prstGeom>
          </p:spPr>
        </p:pic>
        <p:sp>
          <p:nvSpPr>
            <p:cNvPr id="43" name="Rectangle 42">
              <a:extLst>
                <a:ext uri="{FF2B5EF4-FFF2-40B4-BE49-F238E27FC236}">
                  <a16:creationId xmlns:a16="http://schemas.microsoft.com/office/drawing/2014/main" id="{29C9F2E0-86FB-B549-A311-663130F56141}"/>
                </a:ext>
              </a:extLst>
            </p:cNvPr>
            <p:cNvSpPr>
              <a:spLocks noChangeAspect="1"/>
            </p:cNvSpPr>
            <p:nvPr/>
          </p:nvSpPr>
          <p:spPr>
            <a:xfrm>
              <a:off x="8404377" y="5056769"/>
              <a:ext cx="914400" cy="91440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FB273F85-E9E0-EA1C-3FA6-CFAD71B5ABAB}"/>
                </a:ext>
              </a:extLst>
            </p:cNvPr>
            <p:cNvPicPr>
              <a:picLocks noChangeAspect="1"/>
            </p:cNvPicPr>
            <p:nvPr/>
          </p:nvPicPr>
          <p:blipFill>
            <a:blip r:embed="rId9"/>
            <a:stretch>
              <a:fillRect/>
            </a:stretch>
          </p:blipFill>
          <p:spPr>
            <a:xfrm>
              <a:off x="3057545" y="5056141"/>
              <a:ext cx="913772" cy="914400"/>
            </a:xfrm>
            <a:prstGeom prst="rect">
              <a:avLst/>
            </a:prstGeom>
          </p:spPr>
        </p:pic>
        <p:pic>
          <p:nvPicPr>
            <p:cNvPr id="16" name="Picture 15">
              <a:extLst>
                <a:ext uri="{FF2B5EF4-FFF2-40B4-BE49-F238E27FC236}">
                  <a16:creationId xmlns:a16="http://schemas.microsoft.com/office/drawing/2014/main" id="{F0838108-FC09-EDE9-BD59-F3BA44DAF0CD}"/>
                </a:ext>
              </a:extLst>
            </p:cNvPr>
            <p:cNvPicPr>
              <a:picLocks noChangeAspect="1"/>
            </p:cNvPicPr>
            <p:nvPr/>
          </p:nvPicPr>
          <p:blipFill>
            <a:blip r:embed="rId9"/>
            <a:stretch>
              <a:fillRect/>
            </a:stretch>
          </p:blipFill>
          <p:spPr>
            <a:xfrm>
              <a:off x="7221293" y="5062170"/>
              <a:ext cx="913772" cy="914400"/>
            </a:xfrm>
            <a:prstGeom prst="rect">
              <a:avLst/>
            </a:prstGeom>
          </p:spPr>
        </p:pic>
      </p:grpSp>
    </p:spTree>
    <p:extLst>
      <p:ext uri="{BB962C8B-B14F-4D97-AF65-F5344CB8AC3E}">
        <p14:creationId xmlns:p14="http://schemas.microsoft.com/office/powerpoint/2010/main" val="24705770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0953CDEF-6DE5-DD1D-61EE-0DFF3D8A318F}"/>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745587" y="4179662"/>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2" name="Rectangle 1">
              <a:extLst>
                <a:ext uri="{FF2B5EF4-FFF2-40B4-BE49-F238E27FC236}">
                  <a16:creationId xmlns:a16="http://schemas.microsoft.com/office/drawing/2014/main" id="{57CBEFFC-2C6E-8949-9FF5-6F486D824EDB}"/>
                </a:ext>
              </a:extLst>
            </p:cNvPr>
            <p:cNvSpPr/>
            <p:nvPr/>
          </p:nvSpPr>
          <p:spPr>
            <a:xfrm>
              <a:off x="202018" y="619216"/>
              <a:ext cx="11787963" cy="3477875"/>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Are you ready to find out how well your selected photographs did at the auction?</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We will show you whether each photograph you chose was sold with a </a:t>
              </a:r>
              <a:r>
                <a:rPr lang="en-US" sz="2200" dirty="0">
                  <a:solidFill>
                    <a:srgbClr val="00FA00"/>
                  </a:solidFill>
                  <a:latin typeface="Arial" panose="020B0604020202020204" pitchFamily="34" charset="0"/>
                  <a:cs typeface="Arial" panose="020B0604020202020204" pitchFamily="34" charset="0"/>
                </a:rPr>
                <a:t>gain</a:t>
              </a:r>
              <a:r>
                <a:rPr lang="en-US" sz="2200" dirty="0">
                  <a:solidFill>
                    <a:schemeClr val="bg1"/>
                  </a:solidFill>
                  <a:latin typeface="Arial" panose="020B0604020202020204" pitchFamily="34" charset="0"/>
                  <a:cs typeface="Arial" panose="020B0604020202020204" pitchFamily="34" charset="0"/>
                </a:rPr>
                <a:t> (sold higher than the price you paid for it), or with </a:t>
              </a:r>
              <a:r>
                <a:rPr lang="en-US" sz="2200" dirty="0">
                  <a:solidFill>
                    <a:srgbClr val="FF0000"/>
                  </a:solidFill>
                  <a:latin typeface="Arial" panose="020B0604020202020204" pitchFamily="34" charset="0"/>
                  <a:cs typeface="Arial" panose="020B0604020202020204" pitchFamily="34" charset="0"/>
                </a:rPr>
                <a:t>no gain </a:t>
              </a:r>
              <a:r>
                <a:rPr lang="en-US" sz="2200" dirty="0">
                  <a:solidFill>
                    <a:schemeClr val="bg1"/>
                  </a:solidFill>
                  <a:latin typeface="Arial" panose="020B0604020202020204" pitchFamily="34" charset="0"/>
                  <a:cs typeface="Arial" panose="020B0604020202020204" pitchFamily="34" charset="0"/>
                </a:rPr>
                <a:t>($0 earnings). Two examples are shown below.</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We will also tell you at the end of this phase whether and how much extra bonus money you earned from your decisions (remember, one of those will be played out for real earning).  </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b="1" dirty="0">
                  <a:solidFill>
                    <a:schemeClr val="bg1"/>
                  </a:solidFill>
                  <a:latin typeface="Arial" panose="020B0604020202020204" pitchFamily="34" charset="0"/>
                  <a:cs typeface="Arial" panose="020B0604020202020204" pitchFamily="34" charset="0"/>
                </a:rPr>
                <a:t>Later in the experiment, this information will help you earn more bonus money.</a:t>
              </a:r>
            </a:p>
            <a:p>
              <a:pPr algn="ctr"/>
              <a:endParaRPr lang="en-US" sz="2200" dirty="0">
                <a:solidFill>
                  <a:schemeClr val="bg1"/>
                </a:solidFill>
                <a:latin typeface="Arial" panose="020B0604020202020204" pitchFamily="34" charset="0"/>
                <a:cs typeface="Arial" panose="020B0604020202020204" pitchFamily="34" charset="0"/>
              </a:endParaRPr>
            </a:p>
          </p:txBody>
        </p:sp>
        <p:cxnSp>
          <p:nvCxnSpPr>
            <p:cNvPr id="35" name="Straight Arrow Connector 34">
              <a:extLst>
                <a:ext uri="{FF2B5EF4-FFF2-40B4-BE49-F238E27FC236}">
                  <a16:creationId xmlns:a16="http://schemas.microsoft.com/office/drawing/2014/main" id="{34B27CEF-1BEE-3A48-A891-0F698A31422B}"/>
                </a:ext>
              </a:extLst>
            </p:cNvPr>
            <p:cNvCxnSpPr>
              <a:cxnSpLocks/>
            </p:cNvCxnSpPr>
            <p:nvPr/>
          </p:nvCxnSpPr>
          <p:spPr>
            <a:xfrm>
              <a:off x="3128016" y="5004904"/>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F2C4840E-1734-7242-96F3-7E47DA655058}"/>
                </a:ext>
              </a:extLst>
            </p:cNvPr>
            <p:cNvSpPr/>
            <p:nvPr/>
          </p:nvSpPr>
          <p:spPr>
            <a:xfrm>
              <a:off x="3418805" y="4179662"/>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25" name="Rectangle 24">
              <a:extLst>
                <a:ext uri="{FF2B5EF4-FFF2-40B4-BE49-F238E27FC236}">
                  <a16:creationId xmlns:a16="http://schemas.microsoft.com/office/drawing/2014/main" id="{78AB6475-BCED-4C4F-AB93-56A43D12FB47}"/>
                </a:ext>
              </a:extLst>
            </p:cNvPr>
            <p:cNvSpPr/>
            <p:nvPr/>
          </p:nvSpPr>
          <p:spPr>
            <a:xfrm>
              <a:off x="3857134" y="4395896"/>
              <a:ext cx="1443189" cy="284693"/>
            </a:xfrm>
            <a:prstGeom prst="rect">
              <a:avLst/>
            </a:prstGeom>
          </p:spPr>
          <p:txBody>
            <a:bodyPr wrap="square">
              <a:spAutoFit/>
            </a:bodyPr>
            <a:lstStyle/>
            <a:p>
              <a:pPr algn="ctr"/>
              <a:r>
                <a:rPr lang="en-US" sz="1250" dirty="0">
                  <a:ln w="127">
                    <a:noFill/>
                  </a:ln>
                  <a:solidFill>
                    <a:srgbClr val="FF0000"/>
                  </a:solidFill>
                  <a:effectLst>
                    <a:outerShdw dir="11580000" algn="ctr" rotWithShape="0">
                      <a:srgbClr val="000000">
                        <a:alpha val="3000"/>
                      </a:srgbClr>
                    </a:outerShdw>
                  </a:effectLst>
                  <a:latin typeface="Arial" panose="020B0604020202020204" pitchFamily="34" charset="0"/>
                  <a:cs typeface="Arial" panose="020B0604020202020204" pitchFamily="34" charset="0"/>
                </a:rPr>
                <a:t>$0 Earnings</a:t>
              </a:r>
            </a:p>
          </p:txBody>
        </p:sp>
        <p:sp>
          <p:nvSpPr>
            <p:cNvPr id="14" name="Rectangle 13">
              <a:extLst>
                <a:ext uri="{FF2B5EF4-FFF2-40B4-BE49-F238E27FC236}">
                  <a16:creationId xmlns:a16="http://schemas.microsoft.com/office/drawing/2014/main" id="{F7CDC4D2-2F76-A647-9CF9-3E355A4A1274}"/>
                </a:ext>
              </a:extLst>
            </p:cNvPr>
            <p:cNvSpPr/>
            <p:nvPr/>
          </p:nvSpPr>
          <p:spPr>
            <a:xfrm>
              <a:off x="6433243" y="4193730"/>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cxnSp>
          <p:nvCxnSpPr>
            <p:cNvPr id="15" name="Straight Arrow Connector 14">
              <a:extLst>
                <a:ext uri="{FF2B5EF4-FFF2-40B4-BE49-F238E27FC236}">
                  <a16:creationId xmlns:a16="http://schemas.microsoft.com/office/drawing/2014/main" id="{B25110AF-4F83-7844-8053-0350E85B7BD1}"/>
                </a:ext>
              </a:extLst>
            </p:cNvPr>
            <p:cNvCxnSpPr>
              <a:cxnSpLocks/>
            </p:cNvCxnSpPr>
            <p:nvPr/>
          </p:nvCxnSpPr>
          <p:spPr>
            <a:xfrm>
              <a:off x="8815672" y="5018972"/>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E2C0CA64-5601-E94F-8CAA-DCE61AD1A7A5}"/>
                </a:ext>
              </a:extLst>
            </p:cNvPr>
            <p:cNvSpPr/>
            <p:nvPr/>
          </p:nvSpPr>
          <p:spPr>
            <a:xfrm>
              <a:off x="9106461" y="4193730"/>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22" name="Rectangle 21">
              <a:extLst>
                <a:ext uri="{FF2B5EF4-FFF2-40B4-BE49-F238E27FC236}">
                  <a16:creationId xmlns:a16="http://schemas.microsoft.com/office/drawing/2014/main" id="{04FFDAC9-F034-C24F-9D28-E32AE72B3EDB}"/>
                </a:ext>
              </a:extLst>
            </p:cNvPr>
            <p:cNvSpPr/>
            <p:nvPr/>
          </p:nvSpPr>
          <p:spPr>
            <a:xfrm>
              <a:off x="9526524" y="4382746"/>
              <a:ext cx="1443189" cy="284693"/>
            </a:xfrm>
            <a:prstGeom prst="rect">
              <a:avLst/>
            </a:prstGeom>
          </p:spPr>
          <p:txBody>
            <a:bodyPr wrap="square">
              <a:spAutoFit/>
            </a:bodyPr>
            <a:lstStyle/>
            <a:p>
              <a:pPr algn="ctr"/>
              <a:r>
                <a:rPr lang="en-US" sz="1250" dirty="0">
                  <a:ln w="127">
                    <a:noFill/>
                  </a:ln>
                  <a:solidFill>
                    <a:srgbClr val="00FA00"/>
                  </a:solidFill>
                  <a:effectLst>
                    <a:outerShdw dir="11580000" algn="ctr" rotWithShape="0">
                      <a:srgbClr val="000000">
                        <a:alpha val="3000"/>
                      </a:srgbClr>
                    </a:outerShdw>
                  </a:effectLst>
                  <a:latin typeface="Arial" panose="020B0604020202020204" pitchFamily="34" charset="0"/>
                  <a:cs typeface="Arial" panose="020B0604020202020204" pitchFamily="34" charset="0"/>
                </a:rPr>
                <a:t>Gain of $157</a:t>
              </a:r>
            </a:p>
          </p:txBody>
        </p:sp>
        <p:pic>
          <p:nvPicPr>
            <p:cNvPr id="5" name="Picture 4">
              <a:extLst>
                <a:ext uri="{FF2B5EF4-FFF2-40B4-BE49-F238E27FC236}">
                  <a16:creationId xmlns:a16="http://schemas.microsoft.com/office/drawing/2014/main" id="{D1A0D1BA-C1F0-1B33-58F7-455A6A002171}"/>
                </a:ext>
              </a:extLst>
            </p:cNvPr>
            <p:cNvPicPr>
              <a:picLocks noChangeAspect="1"/>
            </p:cNvPicPr>
            <p:nvPr/>
          </p:nvPicPr>
          <p:blipFill>
            <a:blip r:embed="rId3"/>
            <a:stretch>
              <a:fillRect/>
            </a:stretch>
          </p:blipFill>
          <p:spPr>
            <a:xfrm>
              <a:off x="7159561" y="4703591"/>
              <a:ext cx="913323" cy="914400"/>
            </a:xfrm>
            <a:prstGeom prst="rect">
              <a:avLst/>
            </a:prstGeom>
          </p:spPr>
        </p:pic>
        <p:pic>
          <p:nvPicPr>
            <p:cNvPr id="7" name="Picture 6">
              <a:extLst>
                <a:ext uri="{FF2B5EF4-FFF2-40B4-BE49-F238E27FC236}">
                  <a16:creationId xmlns:a16="http://schemas.microsoft.com/office/drawing/2014/main" id="{8B63C5AF-7718-9225-9DF2-79EE38CE60CA}"/>
                </a:ext>
              </a:extLst>
            </p:cNvPr>
            <p:cNvPicPr>
              <a:picLocks noChangeAspect="1"/>
            </p:cNvPicPr>
            <p:nvPr/>
          </p:nvPicPr>
          <p:blipFill>
            <a:blip r:embed="rId3"/>
            <a:stretch>
              <a:fillRect/>
            </a:stretch>
          </p:blipFill>
          <p:spPr>
            <a:xfrm>
              <a:off x="9810883" y="4691541"/>
              <a:ext cx="913323" cy="914400"/>
            </a:xfrm>
            <a:prstGeom prst="rect">
              <a:avLst/>
            </a:prstGeom>
          </p:spPr>
        </p:pic>
        <p:sp>
          <p:nvSpPr>
            <p:cNvPr id="24" name="Rectangle 23">
              <a:extLst>
                <a:ext uri="{FF2B5EF4-FFF2-40B4-BE49-F238E27FC236}">
                  <a16:creationId xmlns:a16="http://schemas.microsoft.com/office/drawing/2014/main" id="{BA609BEA-3C78-1C4B-8321-9730C81F5852}"/>
                </a:ext>
              </a:extLst>
            </p:cNvPr>
            <p:cNvSpPr>
              <a:spLocks/>
            </p:cNvSpPr>
            <p:nvPr/>
          </p:nvSpPr>
          <p:spPr>
            <a:xfrm>
              <a:off x="9788502" y="4679490"/>
              <a:ext cx="919235" cy="914400"/>
            </a:xfrm>
            <a:prstGeom prst="rect">
              <a:avLst/>
            </a:prstGeom>
            <a:noFill/>
            <a:ln w="5715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ln>
                  <a:solidFill>
                    <a:schemeClr val="tx1"/>
                  </a:solidFill>
                </a:ln>
                <a:solidFill>
                  <a:srgbClr val="00FA00"/>
                </a:solidFill>
              </a:endParaRPr>
            </a:p>
          </p:txBody>
        </p:sp>
        <p:pic>
          <p:nvPicPr>
            <p:cNvPr id="11" name="Picture 10">
              <a:extLst>
                <a:ext uri="{FF2B5EF4-FFF2-40B4-BE49-F238E27FC236}">
                  <a16:creationId xmlns:a16="http://schemas.microsoft.com/office/drawing/2014/main" id="{3A9CBEB5-C790-621B-153C-71E14C57FE40}"/>
                </a:ext>
              </a:extLst>
            </p:cNvPr>
            <p:cNvPicPr>
              <a:picLocks noChangeAspect="1"/>
            </p:cNvPicPr>
            <p:nvPr/>
          </p:nvPicPr>
          <p:blipFill>
            <a:blip r:embed="rId4"/>
            <a:stretch>
              <a:fillRect/>
            </a:stretch>
          </p:blipFill>
          <p:spPr>
            <a:xfrm>
              <a:off x="1465401" y="4662177"/>
              <a:ext cx="914400" cy="914400"/>
            </a:xfrm>
            <a:prstGeom prst="rect">
              <a:avLst/>
            </a:prstGeom>
          </p:spPr>
        </p:pic>
        <p:pic>
          <p:nvPicPr>
            <p:cNvPr id="13" name="Picture 12">
              <a:extLst>
                <a:ext uri="{FF2B5EF4-FFF2-40B4-BE49-F238E27FC236}">
                  <a16:creationId xmlns:a16="http://schemas.microsoft.com/office/drawing/2014/main" id="{DA2B8892-BE9B-E54A-82EC-A02A48C953FA}"/>
                </a:ext>
              </a:extLst>
            </p:cNvPr>
            <p:cNvPicPr>
              <a:picLocks noChangeAspect="1"/>
            </p:cNvPicPr>
            <p:nvPr/>
          </p:nvPicPr>
          <p:blipFill>
            <a:blip r:embed="rId4"/>
            <a:stretch>
              <a:fillRect/>
            </a:stretch>
          </p:blipFill>
          <p:spPr>
            <a:xfrm>
              <a:off x="4121528" y="4716307"/>
              <a:ext cx="914400" cy="914400"/>
            </a:xfrm>
            <a:prstGeom prst="rect">
              <a:avLst/>
            </a:prstGeom>
          </p:spPr>
        </p:pic>
        <p:sp>
          <p:nvSpPr>
            <p:cNvPr id="33" name="Rectangle 32">
              <a:extLst>
                <a:ext uri="{FF2B5EF4-FFF2-40B4-BE49-F238E27FC236}">
                  <a16:creationId xmlns:a16="http://schemas.microsoft.com/office/drawing/2014/main" id="{3080247A-5C3A-7848-87C8-A4D4486DDABE}"/>
                </a:ext>
              </a:extLst>
            </p:cNvPr>
            <p:cNvSpPr>
              <a:spLocks noChangeAspect="1"/>
            </p:cNvSpPr>
            <p:nvPr/>
          </p:nvSpPr>
          <p:spPr>
            <a:xfrm>
              <a:off x="4128441" y="4703591"/>
              <a:ext cx="911165" cy="914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ln>
                  <a:solidFill>
                    <a:schemeClr val="tx1"/>
                  </a:solidFill>
                </a:ln>
                <a:solidFill>
                  <a:srgbClr val="00FA00"/>
                </a:solidFill>
              </a:endParaRPr>
            </a:p>
          </p:txBody>
        </p:sp>
      </p:grpSp>
    </p:spTree>
    <p:extLst>
      <p:ext uri="{BB962C8B-B14F-4D97-AF65-F5344CB8AC3E}">
        <p14:creationId xmlns:p14="http://schemas.microsoft.com/office/powerpoint/2010/main" val="36837899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6521D3C8-32A2-8DC6-2E3F-FC50F9CC0718}"/>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745587" y="4179662"/>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2" name="Rectangle 1">
              <a:extLst>
                <a:ext uri="{FF2B5EF4-FFF2-40B4-BE49-F238E27FC236}">
                  <a16:creationId xmlns:a16="http://schemas.microsoft.com/office/drawing/2014/main" id="{57CBEFFC-2C6E-8949-9FF5-6F486D824EDB}"/>
                </a:ext>
              </a:extLst>
            </p:cNvPr>
            <p:cNvSpPr/>
            <p:nvPr/>
          </p:nvSpPr>
          <p:spPr>
            <a:xfrm>
              <a:off x="202018" y="463630"/>
              <a:ext cx="11787963" cy="3785652"/>
            </a:xfrm>
            <a:prstGeom prst="rect">
              <a:avLst/>
            </a:prstGeom>
          </p:spPr>
          <p:txBody>
            <a:bodyPr wrap="square">
              <a:spAutoFit/>
            </a:bodyPr>
            <a:lstStyle/>
            <a:p>
              <a:pPr algn="ctr"/>
              <a:r>
                <a:rPr lang="en-US" sz="2400" dirty="0">
                  <a:solidFill>
                    <a:schemeClr val="bg1"/>
                  </a:solidFill>
                  <a:latin typeface="Arial" panose="020B0604020202020204" pitchFamily="34" charset="0"/>
                  <a:cs typeface="Arial" panose="020B0604020202020204" pitchFamily="34" charset="0"/>
                </a:rPr>
                <a:t>To help you learn better, we will present the outcomes for your selected photographs several times. </a:t>
              </a:r>
            </a:p>
            <a:p>
              <a:pPr algn="ctr"/>
              <a:endParaRPr lang="en-US" sz="2400" dirty="0">
                <a:solidFill>
                  <a:schemeClr val="bg1"/>
                </a:solidFill>
                <a:latin typeface="Arial" panose="020B0604020202020204" pitchFamily="34" charset="0"/>
                <a:cs typeface="Arial" panose="020B0604020202020204" pitchFamily="34" charset="0"/>
              </a:endParaRPr>
            </a:p>
            <a:p>
              <a:pPr algn="ctr"/>
              <a:r>
                <a:rPr lang="en-US" sz="2400" dirty="0">
                  <a:solidFill>
                    <a:schemeClr val="bg1"/>
                  </a:solidFill>
                  <a:latin typeface="Arial" panose="020B0604020202020204" pitchFamily="34" charset="0"/>
                  <a:cs typeface="Arial" panose="020B0604020202020204" pitchFamily="34" charset="0"/>
                </a:rPr>
                <a:t>To observe the outcomes, you will need to respond, as follows: </a:t>
              </a:r>
            </a:p>
            <a:p>
              <a:pPr algn="ctr"/>
              <a:r>
                <a:rPr lang="en-US" sz="2400" dirty="0">
                  <a:solidFill>
                    <a:schemeClr val="bg1"/>
                  </a:solidFill>
                  <a:latin typeface="Arial" panose="020B0604020202020204" pitchFamily="34" charset="0"/>
                  <a:cs typeface="Arial" panose="020B0604020202020204" pitchFamily="34" charset="0"/>
                </a:rPr>
                <a:t>When the painting appears, press the SPACE bar. When the outcome appears, press “down arrow” for </a:t>
              </a:r>
              <a:r>
                <a:rPr lang="en-US" sz="2400" dirty="0">
                  <a:solidFill>
                    <a:srgbClr val="FF0000"/>
                  </a:solidFill>
                  <a:latin typeface="Arial" panose="020B0604020202020204" pitchFamily="34" charset="0"/>
                  <a:cs typeface="Arial" panose="020B0604020202020204" pitchFamily="34" charset="0"/>
                </a:rPr>
                <a:t>No gain</a:t>
              </a:r>
              <a:r>
                <a:rPr lang="en-US" sz="2400" dirty="0">
                  <a:solidFill>
                    <a:schemeClr val="bg1"/>
                  </a:solidFill>
                  <a:latin typeface="Arial" panose="020B0604020202020204" pitchFamily="34" charset="0"/>
                  <a:cs typeface="Arial" panose="020B0604020202020204" pitchFamily="34" charset="0"/>
                </a:rPr>
                <a:t>, and press “up arrow” for </a:t>
              </a:r>
              <a:r>
                <a:rPr lang="en-US" sz="2400" dirty="0">
                  <a:solidFill>
                    <a:srgbClr val="00FA00"/>
                  </a:solidFill>
                  <a:latin typeface="Arial" panose="020B0604020202020204" pitchFamily="34" charset="0"/>
                  <a:cs typeface="Arial" panose="020B0604020202020204" pitchFamily="34" charset="0"/>
                </a:rPr>
                <a:t>Gain</a:t>
              </a:r>
              <a:r>
                <a:rPr lang="en-US" sz="2400" dirty="0">
                  <a:solidFill>
                    <a:schemeClr val="bg1"/>
                  </a:solidFill>
                  <a:latin typeface="Arial" panose="020B0604020202020204" pitchFamily="34" charset="0"/>
                  <a:cs typeface="Arial" panose="020B0604020202020204" pitchFamily="34" charset="0"/>
                </a:rPr>
                <a:t>.</a:t>
              </a:r>
            </a:p>
            <a:p>
              <a:pPr algn="ctr"/>
              <a:endParaRPr lang="en-US" sz="2400" dirty="0">
                <a:solidFill>
                  <a:schemeClr val="bg1"/>
                </a:solidFill>
                <a:latin typeface="Arial" panose="020B0604020202020204" pitchFamily="34" charset="0"/>
                <a:cs typeface="Arial" panose="020B0604020202020204" pitchFamily="34" charset="0"/>
              </a:endParaRPr>
            </a:p>
            <a:p>
              <a:pPr algn="ctr"/>
              <a:r>
                <a:rPr lang="en-US" sz="2400" dirty="0">
                  <a:solidFill>
                    <a:schemeClr val="bg1"/>
                  </a:solidFill>
                  <a:latin typeface="Arial" panose="020B0604020202020204" pitchFamily="34" charset="0"/>
                  <a:cs typeface="Arial" panose="020B0604020202020204" pitchFamily="34" charset="0"/>
                </a:rPr>
                <a:t>Use your left hand to press the SPACE bar and your right hand to press the up or down arrows. </a:t>
              </a:r>
            </a:p>
            <a:p>
              <a:pPr algn="ctr"/>
              <a:r>
                <a:rPr lang="en-US" sz="2400" dirty="0">
                  <a:solidFill>
                    <a:schemeClr val="bg1"/>
                  </a:solidFill>
                  <a:latin typeface="Arial" panose="020B0604020202020204" pitchFamily="34" charset="0"/>
                  <a:cs typeface="Arial" panose="020B0604020202020204" pitchFamily="34" charset="0"/>
                </a:rPr>
                <a:t> </a:t>
              </a:r>
            </a:p>
          </p:txBody>
        </p:sp>
        <p:sp>
          <p:nvSpPr>
            <p:cNvPr id="12" name="Rectangle 11">
              <a:extLst>
                <a:ext uri="{FF2B5EF4-FFF2-40B4-BE49-F238E27FC236}">
                  <a16:creationId xmlns:a16="http://schemas.microsoft.com/office/drawing/2014/main" id="{F2C4840E-1734-7242-96F3-7E47DA655058}"/>
                </a:ext>
              </a:extLst>
            </p:cNvPr>
            <p:cNvSpPr/>
            <p:nvPr/>
          </p:nvSpPr>
          <p:spPr>
            <a:xfrm>
              <a:off x="3418805" y="4179662"/>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14" name="Rectangle 13">
              <a:extLst>
                <a:ext uri="{FF2B5EF4-FFF2-40B4-BE49-F238E27FC236}">
                  <a16:creationId xmlns:a16="http://schemas.microsoft.com/office/drawing/2014/main" id="{F7CDC4D2-2F76-A647-9CF9-3E355A4A1274}"/>
                </a:ext>
              </a:extLst>
            </p:cNvPr>
            <p:cNvSpPr/>
            <p:nvPr/>
          </p:nvSpPr>
          <p:spPr>
            <a:xfrm>
              <a:off x="6433243" y="4193730"/>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18" name="Rectangle 17">
              <a:extLst>
                <a:ext uri="{FF2B5EF4-FFF2-40B4-BE49-F238E27FC236}">
                  <a16:creationId xmlns:a16="http://schemas.microsoft.com/office/drawing/2014/main" id="{E2C0CA64-5601-E94F-8CAA-DCE61AD1A7A5}"/>
                </a:ext>
              </a:extLst>
            </p:cNvPr>
            <p:cNvSpPr/>
            <p:nvPr/>
          </p:nvSpPr>
          <p:spPr>
            <a:xfrm>
              <a:off x="9106461" y="4193730"/>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pic>
          <p:nvPicPr>
            <p:cNvPr id="7" name="Picture 6">
              <a:extLst>
                <a:ext uri="{FF2B5EF4-FFF2-40B4-BE49-F238E27FC236}">
                  <a16:creationId xmlns:a16="http://schemas.microsoft.com/office/drawing/2014/main" id="{869B8343-4D3E-4923-2DDF-C4C7C1CED5C4}"/>
                </a:ext>
              </a:extLst>
            </p:cNvPr>
            <p:cNvPicPr>
              <a:picLocks noChangeAspect="1"/>
            </p:cNvPicPr>
            <p:nvPr/>
          </p:nvPicPr>
          <p:blipFill>
            <a:blip r:embed="rId3"/>
            <a:stretch>
              <a:fillRect/>
            </a:stretch>
          </p:blipFill>
          <p:spPr>
            <a:xfrm>
              <a:off x="1247264" y="5942963"/>
              <a:ext cx="1362605" cy="457023"/>
            </a:xfrm>
            <a:prstGeom prst="rect">
              <a:avLst/>
            </a:prstGeom>
          </p:spPr>
        </p:pic>
        <p:pic>
          <p:nvPicPr>
            <p:cNvPr id="10" name="Picture 9">
              <a:extLst>
                <a:ext uri="{FF2B5EF4-FFF2-40B4-BE49-F238E27FC236}">
                  <a16:creationId xmlns:a16="http://schemas.microsoft.com/office/drawing/2014/main" id="{F4FC89C1-0AB5-489E-00A9-4E0B5D6F51CD}"/>
                </a:ext>
              </a:extLst>
            </p:cNvPr>
            <p:cNvPicPr>
              <a:picLocks noChangeAspect="1"/>
            </p:cNvPicPr>
            <p:nvPr/>
          </p:nvPicPr>
          <p:blipFill>
            <a:blip r:embed="rId4"/>
            <a:stretch>
              <a:fillRect/>
            </a:stretch>
          </p:blipFill>
          <p:spPr>
            <a:xfrm flipH="1">
              <a:off x="1497348" y="6198993"/>
              <a:ext cx="356962" cy="365760"/>
            </a:xfrm>
            <a:prstGeom prst="rect">
              <a:avLst/>
            </a:prstGeom>
          </p:spPr>
        </p:pic>
        <p:pic>
          <p:nvPicPr>
            <p:cNvPr id="11" name="Picture 10">
              <a:extLst>
                <a:ext uri="{FF2B5EF4-FFF2-40B4-BE49-F238E27FC236}">
                  <a16:creationId xmlns:a16="http://schemas.microsoft.com/office/drawing/2014/main" id="{7D3D9798-F2F5-7DB0-456A-6694AFA136EE}"/>
                </a:ext>
              </a:extLst>
            </p:cNvPr>
            <p:cNvPicPr>
              <a:picLocks noChangeAspect="1"/>
            </p:cNvPicPr>
            <p:nvPr/>
          </p:nvPicPr>
          <p:blipFill>
            <a:blip r:embed="rId5"/>
            <a:stretch>
              <a:fillRect/>
            </a:stretch>
          </p:blipFill>
          <p:spPr>
            <a:xfrm>
              <a:off x="4206546" y="5835369"/>
              <a:ext cx="744363" cy="485554"/>
            </a:xfrm>
            <a:prstGeom prst="rect">
              <a:avLst/>
            </a:prstGeom>
          </p:spPr>
        </p:pic>
        <p:pic>
          <p:nvPicPr>
            <p:cNvPr id="13" name="Picture 12">
              <a:extLst>
                <a:ext uri="{FF2B5EF4-FFF2-40B4-BE49-F238E27FC236}">
                  <a16:creationId xmlns:a16="http://schemas.microsoft.com/office/drawing/2014/main" id="{432634E3-6E71-EDB9-22D2-75B00B50957B}"/>
                </a:ext>
              </a:extLst>
            </p:cNvPr>
            <p:cNvPicPr>
              <a:picLocks noChangeAspect="1"/>
            </p:cNvPicPr>
            <p:nvPr/>
          </p:nvPicPr>
          <p:blipFill>
            <a:blip r:embed="rId4"/>
            <a:stretch>
              <a:fillRect/>
            </a:stretch>
          </p:blipFill>
          <p:spPr>
            <a:xfrm>
              <a:off x="4499265" y="6222108"/>
              <a:ext cx="356962" cy="365760"/>
            </a:xfrm>
            <a:prstGeom prst="rect">
              <a:avLst/>
            </a:prstGeom>
          </p:spPr>
        </p:pic>
        <p:pic>
          <p:nvPicPr>
            <p:cNvPr id="16" name="Picture 15">
              <a:extLst>
                <a:ext uri="{FF2B5EF4-FFF2-40B4-BE49-F238E27FC236}">
                  <a16:creationId xmlns:a16="http://schemas.microsoft.com/office/drawing/2014/main" id="{DBCB996E-055D-B782-6D01-EB133940869A}"/>
                </a:ext>
              </a:extLst>
            </p:cNvPr>
            <p:cNvPicPr>
              <a:picLocks noChangeAspect="1"/>
            </p:cNvPicPr>
            <p:nvPr/>
          </p:nvPicPr>
          <p:blipFill>
            <a:blip r:embed="rId3"/>
            <a:stretch>
              <a:fillRect/>
            </a:stretch>
          </p:blipFill>
          <p:spPr>
            <a:xfrm>
              <a:off x="6996322" y="5933460"/>
              <a:ext cx="1362605" cy="457023"/>
            </a:xfrm>
            <a:prstGeom prst="rect">
              <a:avLst/>
            </a:prstGeom>
          </p:spPr>
        </p:pic>
        <p:pic>
          <p:nvPicPr>
            <p:cNvPr id="17" name="Picture 16">
              <a:extLst>
                <a:ext uri="{FF2B5EF4-FFF2-40B4-BE49-F238E27FC236}">
                  <a16:creationId xmlns:a16="http://schemas.microsoft.com/office/drawing/2014/main" id="{165FF455-EA9E-79E9-56BA-D5332CD1772E}"/>
                </a:ext>
              </a:extLst>
            </p:cNvPr>
            <p:cNvPicPr>
              <a:picLocks noChangeAspect="1"/>
            </p:cNvPicPr>
            <p:nvPr/>
          </p:nvPicPr>
          <p:blipFill>
            <a:blip r:embed="rId4"/>
            <a:stretch>
              <a:fillRect/>
            </a:stretch>
          </p:blipFill>
          <p:spPr>
            <a:xfrm flipH="1">
              <a:off x="7246406" y="6189490"/>
              <a:ext cx="356962" cy="365760"/>
            </a:xfrm>
            <a:prstGeom prst="rect">
              <a:avLst/>
            </a:prstGeom>
          </p:spPr>
        </p:pic>
        <p:pic>
          <p:nvPicPr>
            <p:cNvPr id="19" name="Picture 18">
              <a:extLst>
                <a:ext uri="{FF2B5EF4-FFF2-40B4-BE49-F238E27FC236}">
                  <a16:creationId xmlns:a16="http://schemas.microsoft.com/office/drawing/2014/main" id="{A837F3C0-766A-0604-EACA-0D940C4282D1}"/>
                </a:ext>
              </a:extLst>
            </p:cNvPr>
            <p:cNvPicPr>
              <a:picLocks noChangeAspect="1"/>
            </p:cNvPicPr>
            <p:nvPr/>
          </p:nvPicPr>
          <p:blipFill>
            <a:blip r:embed="rId5"/>
            <a:stretch>
              <a:fillRect/>
            </a:stretch>
          </p:blipFill>
          <p:spPr>
            <a:xfrm>
              <a:off x="9955604" y="5837441"/>
              <a:ext cx="744363" cy="485554"/>
            </a:xfrm>
            <a:prstGeom prst="rect">
              <a:avLst/>
            </a:prstGeom>
          </p:spPr>
        </p:pic>
        <p:pic>
          <p:nvPicPr>
            <p:cNvPr id="20" name="Picture 19">
              <a:extLst>
                <a:ext uri="{FF2B5EF4-FFF2-40B4-BE49-F238E27FC236}">
                  <a16:creationId xmlns:a16="http://schemas.microsoft.com/office/drawing/2014/main" id="{1250411B-3AE0-C0D6-DF84-766F7FDB0B0D}"/>
                </a:ext>
              </a:extLst>
            </p:cNvPr>
            <p:cNvPicPr>
              <a:picLocks noChangeAspect="1"/>
            </p:cNvPicPr>
            <p:nvPr/>
          </p:nvPicPr>
          <p:blipFill>
            <a:blip r:embed="rId4"/>
            <a:stretch>
              <a:fillRect/>
            </a:stretch>
          </p:blipFill>
          <p:spPr>
            <a:xfrm>
              <a:off x="10255827" y="5945240"/>
              <a:ext cx="356962" cy="365760"/>
            </a:xfrm>
            <a:prstGeom prst="rect">
              <a:avLst/>
            </a:prstGeom>
          </p:spPr>
        </p:pic>
        <p:cxnSp>
          <p:nvCxnSpPr>
            <p:cNvPr id="41" name="Straight Arrow Connector 40">
              <a:extLst>
                <a:ext uri="{FF2B5EF4-FFF2-40B4-BE49-F238E27FC236}">
                  <a16:creationId xmlns:a16="http://schemas.microsoft.com/office/drawing/2014/main" id="{A92FA696-F429-104C-3250-E8120A1B1614}"/>
                </a:ext>
              </a:extLst>
            </p:cNvPr>
            <p:cNvCxnSpPr>
              <a:cxnSpLocks/>
            </p:cNvCxnSpPr>
            <p:nvPr/>
          </p:nvCxnSpPr>
          <p:spPr>
            <a:xfrm>
              <a:off x="3128016" y="5004904"/>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6A337E11-8EB2-33A1-0780-2A7F45AFDE99}"/>
                </a:ext>
              </a:extLst>
            </p:cNvPr>
            <p:cNvSpPr/>
            <p:nvPr/>
          </p:nvSpPr>
          <p:spPr>
            <a:xfrm>
              <a:off x="3857134" y="4395896"/>
              <a:ext cx="1443189" cy="284693"/>
            </a:xfrm>
            <a:prstGeom prst="rect">
              <a:avLst/>
            </a:prstGeom>
          </p:spPr>
          <p:txBody>
            <a:bodyPr wrap="square">
              <a:spAutoFit/>
            </a:bodyPr>
            <a:lstStyle/>
            <a:p>
              <a:pPr algn="ctr"/>
              <a:r>
                <a:rPr lang="en-US" sz="1250" dirty="0">
                  <a:ln w="127">
                    <a:noFill/>
                  </a:ln>
                  <a:solidFill>
                    <a:srgbClr val="FF0000"/>
                  </a:solidFill>
                  <a:effectLst>
                    <a:outerShdw dir="11580000" algn="ctr" rotWithShape="0">
                      <a:srgbClr val="000000">
                        <a:alpha val="3000"/>
                      </a:srgbClr>
                    </a:outerShdw>
                  </a:effectLst>
                  <a:latin typeface="Arial" panose="020B0604020202020204" pitchFamily="34" charset="0"/>
                  <a:cs typeface="Arial" panose="020B0604020202020204" pitchFamily="34" charset="0"/>
                </a:rPr>
                <a:t>$0 Earnings</a:t>
              </a:r>
            </a:p>
          </p:txBody>
        </p:sp>
        <p:cxnSp>
          <p:nvCxnSpPr>
            <p:cNvPr id="43" name="Straight Arrow Connector 42">
              <a:extLst>
                <a:ext uri="{FF2B5EF4-FFF2-40B4-BE49-F238E27FC236}">
                  <a16:creationId xmlns:a16="http://schemas.microsoft.com/office/drawing/2014/main" id="{C42C2785-8998-82CB-D74A-9D23FCCECA6B}"/>
                </a:ext>
              </a:extLst>
            </p:cNvPr>
            <p:cNvCxnSpPr>
              <a:cxnSpLocks/>
            </p:cNvCxnSpPr>
            <p:nvPr/>
          </p:nvCxnSpPr>
          <p:spPr>
            <a:xfrm>
              <a:off x="8815672" y="5018972"/>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12E196BD-0B09-BB31-FEA8-0886FD1026AE}"/>
                </a:ext>
              </a:extLst>
            </p:cNvPr>
            <p:cNvSpPr/>
            <p:nvPr/>
          </p:nvSpPr>
          <p:spPr>
            <a:xfrm>
              <a:off x="9526524" y="4382746"/>
              <a:ext cx="1443189" cy="284693"/>
            </a:xfrm>
            <a:prstGeom prst="rect">
              <a:avLst/>
            </a:prstGeom>
          </p:spPr>
          <p:txBody>
            <a:bodyPr wrap="square">
              <a:spAutoFit/>
            </a:bodyPr>
            <a:lstStyle/>
            <a:p>
              <a:pPr algn="ctr"/>
              <a:r>
                <a:rPr lang="en-US" sz="1250" dirty="0">
                  <a:ln w="127">
                    <a:noFill/>
                  </a:ln>
                  <a:solidFill>
                    <a:srgbClr val="00FA00"/>
                  </a:solidFill>
                  <a:effectLst>
                    <a:outerShdw dir="11580000" algn="ctr" rotWithShape="0">
                      <a:srgbClr val="000000">
                        <a:alpha val="3000"/>
                      </a:srgbClr>
                    </a:outerShdw>
                  </a:effectLst>
                  <a:latin typeface="Arial" panose="020B0604020202020204" pitchFamily="34" charset="0"/>
                  <a:cs typeface="Arial" panose="020B0604020202020204" pitchFamily="34" charset="0"/>
                </a:rPr>
                <a:t>Gain of $157</a:t>
              </a:r>
            </a:p>
          </p:txBody>
        </p:sp>
        <p:pic>
          <p:nvPicPr>
            <p:cNvPr id="45" name="Picture 44">
              <a:extLst>
                <a:ext uri="{FF2B5EF4-FFF2-40B4-BE49-F238E27FC236}">
                  <a16:creationId xmlns:a16="http://schemas.microsoft.com/office/drawing/2014/main" id="{84A620FF-EDC9-D1A9-B270-15D4AD1B9CB3}"/>
                </a:ext>
              </a:extLst>
            </p:cNvPr>
            <p:cNvPicPr>
              <a:picLocks noChangeAspect="1"/>
            </p:cNvPicPr>
            <p:nvPr/>
          </p:nvPicPr>
          <p:blipFill>
            <a:blip r:embed="rId6"/>
            <a:stretch>
              <a:fillRect/>
            </a:stretch>
          </p:blipFill>
          <p:spPr>
            <a:xfrm>
              <a:off x="7159561" y="4703591"/>
              <a:ext cx="913323" cy="914400"/>
            </a:xfrm>
            <a:prstGeom prst="rect">
              <a:avLst/>
            </a:prstGeom>
          </p:spPr>
        </p:pic>
        <p:pic>
          <p:nvPicPr>
            <p:cNvPr id="46" name="Picture 45">
              <a:extLst>
                <a:ext uri="{FF2B5EF4-FFF2-40B4-BE49-F238E27FC236}">
                  <a16:creationId xmlns:a16="http://schemas.microsoft.com/office/drawing/2014/main" id="{9FFF6965-EB71-CD06-8F3E-881F52658EDF}"/>
                </a:ext>
              </a:extLst>
            </p:cNvPr>
            <p:cNvPicPr>
              <a:picLocks noChangeAspect="1"/>
            </p:cNvPicPr>
            <p:nvPr/>
          </p:nvPicPr>
          <p:blipFill>
            <a:blip r:embed="rId6"/>
            <a:stretch>
              <a:fillRect/>
            </a:stretch>
          </p:blipFill>
          <p:spPr>
            <a:xfrm>
              <a:off x="9810883" y="4691541"/>
              <a:ext cx="913323" cy="914400"/>
            </a:xfrm>
            <a:prstGeom prst="rect">
              <a:avLst/>
            </a:prstGeom>
          </p:spPr>
        </p:pic>
        <p:sp>
          <p:nvSpPr>
            <p:cNvPr id="47" name="Rectangle 46">
              <a:extLst>
                <a:ext uri="{FF2B5EF4-FFF2-40B4-BE49-F238E27FC236}">
                  <a16:creationId xmlns:a16="http://schemas.microsoft.com/office/drawing/2014/main" id="{C672A131-F30F-50FB-B605-3CA0DC4D2448}"/>
                </a:ext>
              </a:extLst>
            </p:cNvPr>
            <p:cNvSpPr>
              <a:spLocks/>
            </p:cNvSpPr>
            <p:nvPr/>
          </p:nvSpPr>
          <p:spPr>
            <a:xfrm>
              <a:off x="9788502" y="4679490"/>
              <a:ext cx="919235" cy="914400"/>
            </a:xfrm>
            <a:prstGeom prst="rect">
              <a:avLst/>
            </a:prstGeom>
            <a:noFill/>
            <a:ln w="5715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ln>
                  <a:solidFill>
                    <a:schemeClr val="tx1"/>
                  </a:solidFill>
                </a:ln>
                <a:solidFill>
                  <a:srgbClr val="00FA00"/>
                </a:solidFill>
              </a:endParaRPr>
            </a:p>
          </p:txBody>
        </p:sp>
        <p:pic>
          <p:nvPicPr>
            <p:cNvPr id="48" name="Picture 47">
              <a:extLst>
                <a:ext uri="{FF2B5EF4-FFF2-40B4-BE49-F238E27FC236}">
                  <a16:creationId xmlns:a16="http://schemas.microsoft.com/office/drawing/2014/main" id="{11BC86CF-1386-2BAB-A501-FCBFEC906CC4}"/>
                </a:ext>
              </a:extLst>
            </p:cNvPr>
            <p:cNvPicPr>
              <a:picLocks noChangeAspect="1"/>
            </p:cNvPicPr>
            <p:nvPr/>
          </p:nvPicPr>
          <p:blipFill>
            <a:blip r:embed="rId7"/>
            <a:stretch>
              <a:fillRect/>
            </a:stretch>
          </p:blipFill>
          <p:spPr>
            <a:xfrm>
              <a:off x="1465401" y="4662177"/>
              <a:ext cx="914400" cy="914400"/>
            </a:xfrm>
            <a:prstGeom prst="rect">
              <a:avLst/>
            </a:prstGeom>
          </p:spPr>
        </p:pic>
        <p:pic>
          <p:nvPicPr>
            <p:cNvPr id="49" name="Picture 48">
              <a:extLst>
                <a:ext uri="{FF2B5EF4-FFF2-40B4-BE49-F238E27FC236}">
                  <a16:creationId xmlns:a16="http://schemas.microsoft.com/office/drawing/2014/main" id="{BD967ED6-7620-DB58-4862-168D6BCC54DC}"/>
                </a:ext>
              </a:extLst>
            </p:cNvPr>
            <p:cNvPicPr>
              <a:picLocks noChangeAspect="1"/>
            </p:cNvPicPr>
            <p:nvPr/>
          </p:nvPicPr>
          <p:blipFill>
            <a:blip r:embed="rId7"/>
            <a:stretch>
              <a:fillRect/>
            </a:stretch>
          </p:blipFill>
          <p:spPr>
            <a:xfrm>
              <a:off x="4121528" y="4716307"/>
              <a:ext cx="914400" cy="914400"/>
            </a:xfrm>
            <a:prstGeom prst="rect">
              <a:avLst/>
            </a:prstGeom>
          </p:spPr>
        </p:pic>
        <p:sp>
          <p:nvSpPr>
            <p:cNvPr id="50" name="Rectangle 49">
              <a:extLst>
                <a:ext uri="{FF2B5EF4-FFF2-40B4-BE49-F238E27FC236}">
                  <a16:creationId xmlns:a16="http://schemas.microsoft.com/office/drawing/2014/main" id="{B65BE21B-9289-133E-593B-39F846B7D58B}"/>
                </a:ext>
              </a:extLst>
            </p:cNvPr>
            <p:cNvSpPr>
              <a:spLocks noChangeAspect="1"/>
            </p:cNvSpPr>
            <p:nvPr/>
          </p:nvSpPr>
          <p:spPr>
            <a:xfrm>
              <a:off x="4128441" y="4703591"/>
              <a:ext cx="911165" cy="914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ln>
                  <a:solidFill>
                    <a:schemeClr val="tx1"/>
                  </a:solidFill>
                </a:ln>
                <a:solidFill>
                  <a:srgbClr val="00FA00"/>
                </a:solidFill>
              </a:endParaRPr>
            </a:p>
          </p:txBody>
        </p:sp>
      </p:grpSp>
    </p:spTree>
    <p:extLst>
      <p:ext uri="{BB962C8B-B14F-4D97-AF65-F5344CB8AC3E}">
        <p14:creationId xmlns:p14="http://schemas.microsoft.com/office/powerpoint/2010/main" val="3594386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865414" y="962292"/>
              <a:ext cx="10749505" cy="313932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Now we will start the experiment.</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Your job in this experiment is to be an art dealer. </a:t>
              </a:r>
            </a:p>
            <a:p>
              <a:pPr algn="ctr"/>
              <a:r>
                <a:rPr lang="en-US" sz="2200" dirty="0">
                  <a:solidFill>
                    <a:schemeClr val="bg1"/>
                  </a:solidFill>
                  <a:latin typeface="Arial" panose="020B0604020202020204" pitchFamily="34" charset="0"/>
                  <a:cs typeface="Arial" panose="020B0604020202020204" pitchFamily="34" charset="0"/>
                </a:rPr>
                <a:t>We will show you photographs taken by professional photographers. </a:t>
              </a:r>
            </a:p>
            <a:p>
              <a:pPr algn="ctr"/>
              <a:r>
                <a:rPr lang="en-US" sz="2200" dirty="0">
                  <a:solidFill>
                    <a:schemeClr val="bg1"/>
                  </a:solidFill>
                  <a:latin typeface="Arial" panose="020B0604020202020204" pitchFamily="34" charset="0"/>
                  <a:cs typeface="Arial" panose="020B0604020202020204" pitchFamily="34" charset="0"/>
                </a:rPr>
                <a:t>You will choose photographs for an upcoming auction. Then the photographs will go on auction and you will find out whether you profited from each photograph or not. </a:t>
              </a:r>
            </a:p>
            <a:p>
              <a:pPr algn="ctr"/>
              <a:endParaRPr lang="en-US" sz="2200" b="1" dirty="0">
                <a:solidFill>
                  <a:schemeClr val="bg1"/>
                </a:solidFill>
                <a:latin typeface="Arial" panose="020B0604020202020204" pitchFamily="34" charset="0"/>
                <a:cs typeface="Arial" panose="020B0604020202020204" pitchFamily="34" charset="0"/>
              </a:endParaRPr>
            </a:p>
            <a:p>
              <a:pPr algn="ctr"/>
              <a:r>
                <a:rPr lang="en-US" sz="2200" b="1" dirty="0">
                  <a:solidFill>
                    <a:schemeClr val="bg1"/>
                  </a:solidFill>
                  <a:latin typeface="Arial" panose="020B0604020202020204" pitchFamily="34" charset="0"/>
                  <a:cs typeface="Arial" panose="020B0604020202020204" pitchFamily="34" charset="0"/>
                </a:rPr>
                <a:t>Your goal should be to choose photographs that will maximize your profits.</a:t>
              </a:r>
            </a:p>
            <a:p>
              <a:pPr algn="ctr"/>
              <a:endParaRPr lang="en-US" sz="2200" b="1" dirty="0">
                <a:solidFill>
                  <a:schemeClr val="bg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7449792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5AF2581-3411-C9B3-78C9-BD374BAF7DD3}"/>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452884" y="734304"/>
              <a:ext cx="11360530" cy="313932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Now that you are an expert art dealer, you are asked to prepare a portfolio of high-value photographs. </a:t>
              </a:r>
            </a:p>
            <a:p>
              <a:pPr algn="ctr"/>
              <a:r>
                <a:rPr lang="en-US" sz="2200" dirty="0">
                  <a:solidFill>
                    <a:schemeClr val="bg1"/>
                  </a:solidFill>
                  <a:latin typeface="Arial" panose="020B0604020202020204" pitchFamily="34" charset="0"/>
                  <a:cs typeface="Arial" panose="020B0604020202020204" pitchFamily="34" charset="0"/>
                </a:rPr>
                <a:t>You will make a series of new choices among photographs. We will pay you additional bonus money based on your choices in this phase of the experiment. </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Please place your right index finger on the ”K” key, and the left index finger on the “D” key.</a:t>
              </a:r>
            </a:p>
            <a:p>
              <a:pPr algn="ctr"/>
              <a:r>
                <a:rPr lang="en-US" sz="2200" dirty="0">
                  <a:solidFill>
                    <a:schemeClr val="bg1"/>
                  </a:solidFill>
                  <a:latin typeface="Arial" panose="020B0604020202020204" pitchFamily="34" charset="0"/>
                  <a:cs typeface="Arial" panose="020B0604020202020204" pitchFamily="34" charset="0"/>
                </a:rPr>
                <a:t>To choose the left painting press “D”, and to choose the right painting press “K”</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You will have up to 2.5 seconds to make each decision.</a:t>
              </a:r>
            </a:p>
          </p:txBody>
        </p:sp>
        <p:sp>
          <p:nvSpPr>
            <p:cNvPr id="20" name="Rectangle 19">
              <a:extLst>
                <a:ext uri="{FF2B5EF4-FFF2-40B4-BE49-F238E27FC236}">
                  <a16:creationId xmlns:a16="http://schemas.microsoft.com/office/drawing/2014/main" id="{40821990-1CC0-C641-A9C4-EEF0985F6826}"/>
                </a:ext>
              </a:extLst>
            </p:cNvPr>
            <p:cNvSpPr/>
            <p:nvPr/>
          </p:nvSpPr>
          <p:spPr>
            <a:xfrm>
              <a:off x="2122706" y="4215113"/>
              <a:ext cx="3853543"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B044AB0-6F1C-094B-84AD-2881463CA195}"/>
                </a:ext>
              </a:extLst>
            </p:cNvPr>
            <p:cNvSpPr/>
            <p:nvPr/>
          </p:nvSpPr>
          <p:spPr>
            <a:xfrm>
              <a:off x="1906518" y="4429226"/>
              <a:ext cx="4304220" cy="284693"/>
            </a:xfrm>
            <a:prstGeom prst="rect">
              <a:avLst/>
            </a:prstGeom>
          </p:spPr>
          <p:txBody>
            <a:bodyPr wrap="square">
              <a:spAutoFit/>
            </a:bodyPr>
            <a:lstStyle/>
            <a:p>
              <a:pPr algn="ctr"/>
              <a:r>
                <a:rPr lang="en-US" sz="1250" dirty="0">
                  <a:solidFill>
                    <a:schemeClr val="bg1"/>
                  </a:solidFill>
                  <a:latin typeface="Arial" panose="020B0604020202020204" pitchFamily="34" charset="0"/>
                  <a:cs typeface="Arial" panose="020B0604020202020204" pitchFamily="34" charset="0"/>
                </a:rPr>
                <a:t>Which photograph do you choose?</a:t>
              </a:r>
              <a:endParaRPr lang="en-US" sz="1250" dirty="0">
                <a:solidFill>
                  <a:schemeClr val="bg1"/>
                </a:solidFill>
                <a:effectLst/>
                <a:latin typeface="Arial" panose="020B0604020202020204" pitchFamily="34" charset="0"/>
                <a:cs typeface="Arial" panose="020B0604020202020204" pitchFamily="34" charset="0"/>
              </a:endParaRPr>
            </a:p>
          </p:txBody>
        </p:sp>
        <p:sp>
          <p:nvSpPr>
            <p:cNvPr id="28" name="Rectangle 27">
              <a:extLst>
                <a:ext uri="{FF2B5EF4-FFF2-40B4-BE49-F238E27FC236}">
                  <a16:creationId xmlns:a16="http://schemas.microsoft.com/office/drawing/2014/main" id="{B05BE0DF-B526-8D40-B013-172DBE276B7A}"/>
                </a:ext>
              </a:extLst>
            </p:cNvPr>
            <p:cNvSpPr/>
            <p:nvPr/>
          </p:nvSpPr>
          <p:spPr>
            <a:xfrm>
              <a:off x="6417824" y="4224438"/>
              <a:ext cx="3853543"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E467900E-E1E1-B84B-82E6-2599DA41C9BC}"/>
                </a:ext>
              </a:extLst>
            </p:cNvPr>
            <p:cNvSpPr/>
            <p:nvPr/>
          </p:nvSpPr>
          <p:spPr>
            <a:xfrm>
              <a:off x="6195141" y="4437055"/>
              <a:ext cx="4304220" cy="292388"/>
            </a:xfrm>
            <a:prstGeom prst="rect">
              <a:avLst/>
            </a:prstGeom>
          </p:spPr>
          <p:txBody>
            <a:bodyPr wrap="square">
              <a:spAutoFit/>
            </a:bodyPr>
            <a:lstStyle/>
            <a:p>
              <a:pPr algn="ctr"/>
              <a:r>
                <a:rPr lang="en-US" sz="1250" dirty="0">
                  <a:solidFill>
                    <a:schemeClr val="bg1"/>
                  </a:solidFill>
                  <a:latin typeface="Arial" panose="020B0604020202020204" pitchFamily="34" charset="0"/>
                  <a:cs typeface="Arial" panose="020B0604020202020204" pitchFamily="34" charset="0"/>
                </a:rPr>
                <a:t>Which photograph do you choose?</a:t>
              </a:r>
            </a:p>
          </p:txBody>
        </p:sp>
        <p:cxnSp>
          <p:nvCxnSpPr>
            <p:cNvPr id="37" name="Straight Arrow Connector 36">
              <a:extLst>
                <a:ext uri="{FF2B5EF4-FFF2-40B4-BE49-F238E27FC236}">
                  <a16:creationId xmlns:a16="http://schemas.microsoft.com/office/drawing/2014/main" id="{B1478ED8-DA0A-4640-B642-0FAABACA8116}"/>
                </a:ext>
              </a:extLst>
            </p:cNvPr>
            <p:cNvCxnSpPr>
              <a:cxnSpLocks/>
            </p:cNvCxnSpPr>
            <p:nvPr/>
          </p:nvCxnSpPr>
          <p:spPr>
            <a:xfrm>
              <a:off x="5969858" y="5216310"/>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256E9BB4-86F7-9C4D-B387-0F63738116D7}"/>
                </a:ext>
              </a:extLst>
            </p:cNvPr>
            <p:cNvPicPr>
              <a:picLocks noChangeAspect="1"/>
            </p:cNvPicPr>
            <p:nvPr/>
          </p:nvPicPr>
          <p:blipFill>
            <a:blip r:embed="rId3"/>
            <a:stretch>
              <a:fillRect/>
            </a:stretch>
          </p:blipFill>
          <p:spPr>
            <a:xfrm>
              <a:off x="3410260" y="6089920"/>
              <a:ext cx="393807" cy="374904"/>
            </a:xfrm>
            <a:prstGeom prst="rect">
              <a:avLst/>
            </a:prstGeom>
          </p:spPr>
        </p:pic>
        <p:pic>
          <p:nvPicPr>
            <p:cNvPr id="19" name="Picture 18">
              <a:extLst>
                <a:ext uri="{FF2B5EF4-FFF2-40B4-BE49-F238E27FC236}">
                  <a16:creationId xmlns:a16="http://schemas.microsoft.com/office/drawing/2014/main" id="{F90D8740-B8AE-B345-A082-5AFAEFA1A192}"/>
                </a:ext>
              </a:extLst>
            </p:cNvPr>
            <p:cNvPicPr>
              <a:picLocks noChangeAspect="1"/>
            </p:cNvPicPr>
            <p:nvPr/>
          </p:nvPicPr>
          <p:blipFill>
            <a:blip r:embed="rId4"/>
            <a:stretch>
              <a:fillRect/>
            </a:stretch>
          </p:blipFill>
          <p:spPr>
            <a:xfrm>
              <a:off x="4236037" y="6096943"/>
              <a:ext cx="395381" cy="374904"/>
            </a:xfrm>
            <a:prstGeom prst="rect">
              <a:avLst/>
            </a:prstGeom>
          </p:spPr>
        </p:pic>
        <p:pic>
          <p:nvPicPr>
            <p:cNvPr id="21" name="Picture 20">
              <a:extLst>
                <a:ext uri="{FF2B5EF4-FFF2-40B4-BE49-F238E27FC236}">
                  <a16:creationId xmlns:a16="http://schemas.microsoft.com/office/drawing/2014/main" id="{6458F680-F903-4E4C-A7C1-3C9599AA8EC7}"/>
                </a:ext>
              </a:extLst>
            </p:cNvPr>
            <p:cNvPicPr>
              <a:picLocks noChangeAspect="1"/>
            </p:cNvPicPr>
            <p:nvPr/>
          </p:nvPicPr>
          <p:blipFill>
            <a:blip r:embed="rId5"/>
            <a:stretch>
              <a:fillRect/>
            </a:stretch>
          </p:blipFill>
          <p:spPr>
            <a:xfrm>
              <a:off x="4450176" y="6280084"/>
              <a:ext cx="376829" cy="386116"/>
            </a:xfrm>
            <a:prstGeom prst="rect">
              <a:avLst/>
            </a:prstGeom>
          </p:spPr>
        </p:pic>
        <p:pic>
          <p:nvPicPr>
            <p:cNvPr id="3" name="Picture 2">
              <a:extLst>
                <a:ext uri="{FF2B5EF4-FFF2-40B4-BE49-F238E27FC236}">
                  <a16:creationId xmlns:a16="http://schemas.microsoft.com/office/drawing/2014/main" id="{B99CF748-42C6-8345-E27D-7ED42CED1A80}"/>
                </a:ext>
              </a:extLst>
            </p:cNvPr>
            <p:cNvPicPr>
              <a:picLocks noChangeAspect="1"/>
            </p:cNvPicPr>
            <p:nvPr/>
          </p:nvPicPr>
          <p:blipFill>
            <a:blip r:embed="rId6"/>
            <a:stretch>
              <a:fillRect/>
            </a:stretch>
          </p:blipFill>
          <p:spPr>
            <a:xfrm>
              <a:off x="4164390" y="4874071"/>
              <a:ext cx="913323" cy="914400"/>
            </a:xfrm>
            <a:prstGeom prst="rect">
              <a:avLst/>
            </a:prstGeom>
          </p:spPr>
        </p:pic>
        <p:pic>
          <p:nvPicPr>
            <p:cNvPr id="5" name="Picture 4">
              <a:extLst>
                <a:ext uri="{FF2B5EF4-FFF2-40B4-BE49-F238E27FC236}">
                  <a16:creationId xmlns:a16="http://schemas.microsoft.com/office/drawing/2014/main" id="{B5109182-02FC-C9DF-23D7-C3EE8BF82B58}"/>
                </a:ext>
              </a:extLst>
            </p:cNvPr>
            <p:cNvPicPr>
              <a:picLocks noChangeAspect="1"/>
            </p:cNvPicPr>
            <p:nvPr/>
          </p:nvPicPr>
          <p:blipFill>
            <a:blip r:embed="rId6"/>
            <a:stretch>
              <a:fillRect/>
            </a:stretch>
          </p:blipFill>
          <p:spPr>
            <a:xfrm>
              <a:off x="8491663" y="4836355"/>
              <a:ext cx="913323" cy="914400"/>
            </a:xfrm>
            <a:prstGeom prst="rect">
              <a:avLst/>
            </a:prstGeom>
          </p:spPr>
        </p:pic>
        <p:sp>
          <p:nvSpPr>
            <p:cNvPr id="29" name="Rectangle 28">
              <a:extLst>
                <a:ext uri="{FF2B5EF4-FFF2-40B4-BE49-F238E27FC236}">
                  <a16:creationId xmlns:a16="http://schemas.microsoft.com/office/drawing/2014/main" id="{EB6E3449-8A25-9441-9F57-558C668A5474}"/>
                </a:ext>
              </a:extLst>
            </p:cNvPr>
            <p:cNvSpPr>
              <a:spLocks noChangeAspect="1"/>
            </p:cNvSpPr>
            <p:nvPr/>
          </p:nvSpPr>
          <p:spPr>
            <a:xfrm>
              <a:off x="8512183" y="4836355"/>
              <a:ext cx="908369" cy="91440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ln>
                  <a:solidFill>
                    <a:schemeClr val="tx1"/>
                  </a:solidFill>
                </a:ln>
                <a:solidFill>
                  <a:srgbClr val="00FA00"/>
                </a:solidFill>
              </a:endParaRPr>
            </a:p>
          </p:txBody>
        </p:sp>
        <p:pic>
          <p:nvPicPr>
            <p:cNvPr id="6" name="Picture 5">
              <a:extLst>
                <a:ext uri="{FF2B5EF4-FFF2-40B4-BE49-F238E27FC236}">
                  <a16:creationId xmlns:a16="http://schemas.microsoft.com/office/drawing/2014/main" id="{89B0C2B2-9E4C-6F8A-7E5F-EE4C3959690E}"/>
                </a:ext>
              </a:extLst>
            </p:cNvPr>
            <p:cNvPicPr>
              <a:picLocks noChangeAspect="1"/>
            </p:cNvPicPr>
            <p:nvPr/>
          </p:nvPicPr>
          <p:blipFill>
            <a:blip r:embed="rId7"/>
            <a:stretch>
              <a:fillRect/>
            </a:stretch>
          </p:blipFill>
          <p:spPr>
            <a:xfrm>
              <a:off x="2955897" y="4874071"/>
              <a:ext cx="914400" cy="914400"/>
            </a:xfrm>
            <a:prstGeom prst="rect">
              <a:avLst/>
            </a:prstGeom>
          </p:spPr>
        </p:pic>
        <p:pic>
          <p:nvPicPr>
            <p:cNvPr id="12" name="Picture 11">
              <a:extLst>
                <a:ext uri="{FF2B5EF4-FFF2-40B4-BE49-F238E27FC236}">
                  <a16:creationId xmlns:a16="http://schemas.microsoft.com/office/drawing/2014/main" id="{7B9AD0E9-721C-A0FB-841F-F488E64BA57C}"/>
                </a:ext>
              </a:extLst>
            </p:cNvPr>
            <p:cNvPicPr>
              <a:picLocks noChangeAspect="1"/>
            </p:cNvPicPr>
            <p:nvPr/>
          </p:nvPicPr>
          <p:blipFill>
            <a:blip r:embed="rId7"/>
            <a:stretch>
              <a:fillRect/>
            </a:stretch>
          </p:blipFill>
          <p:spPr>
            <a:xfrm>
              <a:off x="7305455" y="4835673"/>
              <a:ext cx="914400" cy="914400"/>
            </a:xfrm>
            <a:prstGeom prst="rect">
              <a:avLst/>
            </a:prstGeom>
          </p:spPr>
        </p:pic>
      </p:grpSp>
    </p:spTree>
    <p:extLst>
      <p:ext uri="{BB962C8B-B14F-4D97-AF65-F5344CB8AC3E}">
        <p14:creationId xmlns:p14="http://schemas.microsoft.com/office/powerpoint/2010/main" val="36086326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EB846660-5A78-E5B3-5A40-614EA0A68370}"/>
              </a:ext>
            </a:extLst>
          </p:cNvPr>
          <p:cNvGrpSpPr/>
          <p:nvPr/>
        </p:nvGrpSpPr>
        <p:grpSpPr>
          <a:xfrm>
            <a:off x="0" y="0"/>
            <a:ext cx="12229149" cy="6858000"/>
            <a:chOff x="0" y="0"/>
            <a:chExt cx="12229149"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3" name="Rectangle 22">
              <a:extLst>
                <a:ext uri="{FF2B5EF4-FFF2-40B4-BE49-F238E27FC236}">
                  <a16:creationId xmlns:a16="http://schemas.microsoft.com/office/drawing/2014/main" id="{CF655C89-525C-E64E-AACC-A14F0F41C8C9}"/>
                </a:ext>
              </a:extLst>
            </p:cNvPr>
            <p:cNvSpPr/>
            <p:nvPr/>
          </p:nvSpPr>
          <p:spPr>
            <a:xfrm>
              <a:off x="37149" y="6244654"/>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57CBEFFC-2C6E-8949-9FF5-6F486D824EDB}"/>
                </a:ext>
              </a:extLst>
            </p:cNvPr>
            <p:cNvSpPr/>
            <p:nvPr/>
          </p:nvSpPr>
          <p:spPr>
            <a:xfrm>
              <a:off x="720022" y="299301"/>
              <a:ext cx="10882840" cy="3477875"/>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Let’s check what you remember from the beginning of the experiment where you had to decide which photograph should go on auction (up to 10 seconds). </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You will see pairs of photographs. Please tell us whether you already saw this exact pair in the beginning of the experiment (”Intact”/up arrow) or whether this is a recombined pair you have not seen before (“Recombined”/down arrow). </a:t>
              </a:r>
              <a:r>
                <a:rPr lang="en-US" sz="2200" dirty="0">
                  <a:solidFill>
                    <a:schemeClr val="bg1"/>
                  </a:solidFill>
                  <a:latin typeface="Arial" panose="020B0604020202020204" pitchFamily="34" charset="0"/>
                </a:rPr>
                <a:t>Recombined pairs include </a:t>
              </a:r>
              <a:r>
                <a:rPr lang="en-US" sz="2200" dirty="0">
                  <a:solidFill>
                    <a:schemeClr val="bg1"/>
                  </a:solidFill>
                  <a:latin typeface="Arial" panose="020B0604020202020204" pitchFamily="34" charset="0"/>
                  <a:cs typeface="Arial" panose="020B0604020202020204" pitchFamily="34" charset="0"/>
                </a:rPr>
                <a:t>photographs</a:t>
              </a:r>
              <a:r>
                <a:rPr lang="en-US" sz="2200" dirty="0">
                  <a:solidFill>
                    <a:schemeClr val="bg1"/>
                  </a:solidFill>
                  <a:latin typeface="Arial" panose="020B0604020202020204" pitchFamily="34" charset="0"/>
                </a:rPr>
                <a:t> you have seen before, yet not in this unique pairing.</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We will also ask you what you remember about the choices you made in the beginning of the experiment (using “D” and “K” keys).</a:t>
              </a:r>
            </a:p>
          </p:txBody>
        </p:sp>
        <p:sp>
          <p:nvSpPr>
            <p:cNvPr id="16" name="Rectangle 15">
              <a:extLst>
                <a:ext uri="{FF2B5EF4-FFF2-40B4-BE49-F238E27FC236}">
                  <a16:creationId xmlns:a16="http://schemas.microsoft.com/office/drawing/2014/main" id="{8B09E8FE-6ABA-7845-BCC8-003B0D75C516}"/>
                </a:ext>
              </a:extLst>
            </p:cNvPr>
            <p:cNvSpPr/>
            <p:nvPr/>
          </p:nvSpPr>
          <p:spPr>
            <a:xfrm>
              <a:off x="795731" y="4178529"/>
              <a:ext cx="2379689"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F573657-E0DF-824E-BE6E-65F435D60A78}"/>
                </a:ext>
              </a:extLst>
            </p:cNvPr>
            <p:cNvSpPr/>
            <p:nvPr/>
          </p:nvSpPr>
          <p:spPr>
            <a:xfrm>
              <a:off x="638997" y="4384258"/>
              <a:ext cx="2715078" cy="430887"/>
            </a:xfrm>
            <a:prstGeom prst="rect">
              <a:avLst/>
            </a:prstGeom>
          </p:spPr>
          <p:txBody>
            <a:bodyPr wrap="square">
              <a:spAutoFit/>
            </a:bodyPr>
            <a:lstStyle/>
            <a:p>
              <a:pPr algn="ctr"/>
              <a:r>
                <a:rPr lang="en-US" sz="1100" dirty="0">
                  <a:solidFill>
                    <a:schemeClr val="bg1"/>
                  </a:solidFill>
                  <a:latin typeface="Arial" panose="020B0604020202020204" pitchFamily="34" charset="0"/>
                  <a:cs typeface="Arial" panose="020B0604020202020204" pitchFamily="34" charset="0"/>
                </a:rPr>
                <a:t>Is this pair </a:t>
              </a:r>
            </a:p>
            <a:p>
              <a:pPr algn="ctr"/>
              <a:r>
                <a:rPr lang="en-US" sz="1100" dirty="0">
                  <a:solidFill>
                    <a:schemeClr val="bg1"/>
                  </a:solidFill>
                  <a:latin typeface="Arial" panose="020B0604020202020204" pitchFamily="34" charset="0"/>
                  <a:cs typeface="Arial" panose="020B0604020202020204" pitchFamily="34" charset="0"/>
                </a:rPr>
                <a:t>Intact (up) or Recombined (down)?</a:t>
              </a:r>
            </a:p>
          </p:txBody>
        </p:sp>
        <p:pic>
          <p:nvPicPr>
            <p:cNvPr id="20" name="Picture 19">
              <a:extLst>
                <a:ext uri="{FF2B5EF4-FFF2-40B4-BE49-F238E27FC236}">
                  <a16:creationId xmlns:a16="http://schemas.microsoft.com/office/drawing/2014/main" id="{88AC6527-5A6C-D34A-AEA1-EAADBAF2AECE}"/>
                </a:ext>
              </a:extLst>
            </p:cNvPr>
            <p:cNvPicPr>
              <a:picLocks noChangeAspect="1"/>
            </p:cNvPicPr>
            <p:nvPr/>
          </p:nvPicPr>
          <p:blipFill>
            <a:blip r:embed="rId3"/>
            <a:stretch>
              <a:fillRect/>
            </a:stretch>
          </p:blipFill>
          <p:spPr>
            <a:xfrm>
              <a:off x="1626542" y="5937978"/>
              <a:ext cx="744363" cy="485554"/>
            </a:xfrm>
            <a:prstGeom prst="rect">
              <a:avLst/>
            </a:prstGeom>
          </p:spPr>
        </p:pic>
        <p:pic>
          <p:nvPicPr>
            <p:cNvPr id="32" name="Picture 31">
              <a:extLst>
                <a:ext uri="{FF2B5EF4-FFF2-40B4-BE49-F238E27FC236}">
                  <a16:creationId xmlns:a16="http://schemas.microsoft.com/office/drawing/2014/main" id="{1DE7EB70-F9E0-6340-9DA0-2F357A8BEF59}"/>
                </a:ext>
              </a:extLst>
            </p:cNvPr>
            <p:cNvPicPr>
              <a:picLocks noChangeAspect="1"/>
            </p:cNvPicPr>
            <p:nvPr/>
          </p:nvPicPr>
          <p:blipFill>
            <a:blip r:embed="rId4"/>
            <a:stretch>
              <a:fillRect/>
            </a:stretch>
          </p:blipFill>
          <p:spPr>
            <a:xfrm>
              <a:off x="1947790" y="6017619"/>
              <a:ext cx="318424" cy="326272"/>
            </a:xfrm>
            <a:prstGeom prst="rect">
              <a:avLst/>
            </a:prstGeom>
          </p:spPr>
        </p:pic>
        <p:cxnSp>
          <p:nvCxnSpPr>
            <p:cNvPr id="37" name="Straight Arrow Connector 36">
              <a:extLst>
                <a:ext uri="{FF2B5EF4-FFF2-40B4-BE49-F238E27FC236}">
                  <a16:creationId xmlns:a16="http://schemas.microsoft.com/office/drawing/2014/main" id="{BA7FBFAF-2B3E-FF4B-BB2D-B4A649AB4898}"/>
                </a:ext>
              </a:extLst>
            </p:cNvPr>
            <p:cNvCxnSpPr>
              <a:cxnSpLocks/>
            </p:cNvCxnSpPr>
            <p:nvPr/>
          </p:nvCxnSpPr>
          <p:spPr>
            <a:xfrm>
              <a:off x="3169186" y="5206000"/>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8730646-30C4-B848-9D8B-6A95C0AEAFF3}"/>
                </a:ext>
              </a:extLst>
            </p:cNvPr>
            <p:cNvSpPr/>
            <p:nvPr/>
          </p:nvSpPr>
          <p:spPr>
            <a:xfrm>
              <a:off x="3510259" y="4177208"/>
              <a:ext cx="2379689"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AD3F511-2FA7-4540-8ADD-E1503CAFFF21}"/>
                </a:ext>
              </a:extLst>
            </p:cNvPr>
            <p:cNvSpPr/>
            <p:nvPr/>
          </p:nvSpPr>
          <p:spPr>
            <a:xfrm>
              <a:off x="3531046" y="5041227"/>
              <a:ext cx="2317099" cy="284693"/>
            </a:xfrm>
            <a:prstGeom prst="rect">
              <a:avLst/>
            </a:prstGeom>
          </p:spPr>
          <p:txBody>
            <a:bodyPr wrap="square">
              <a:spAutoFit/>
            </a:bodyPr>
            <a:lstStyle/>
            <a:p>
              <a:pPr algn="ctr"/>
              <a:r>
                <a:rPr lang="en-US" sz="1250" dirty="0">
                  <a:solidFill>
                    <a:schemeClr val="bg1"/>
                  </a:solidFill>
                  <a:latin typeface="Arial" panose="020B0604020202020204" pitchFamily="34" charset="0"/>
                  <a:cs typeface="Arial" panose="020B0604020202020204" pitchFamily="34" charset="0"/>
                </a:rPr>
                <a:t>INTACT</a:t>
              </a:r>
            </a:p>
          </p:txBody>
        </p:sp>
        <p:sp>
          <p:nvSpPr>
            <p:cNvPr id="25" name="Rectangle 24">
              <a:extLst>
                <a:ext uri="{FF2B5EF4-FFF2-40B4-BE49-F238E27FC236}">
                  <a16:creationId xmlns:a16="http://schemas.microsoft.com/office/drawing/2014/main" id="{422E82A0-1C67-AC45-A2AA-5D91DD28774B}"/>
                </a:ext>
              </a:extLst>
            </p:cNvPr>
            <p:cNvSpPr/>
            <p:nvPr/>
          </p:nvSpPr>
          <p:spPr>
            <a:xfrm>
              <a:off x="6471203" y="4179628"/>
              <a:ext cx="2379689"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a:extLst>
                <a:ext uri="{FF2B5EF4-FFF2-40B4-BE49-F238E27FC236}">
                  <a16:creationId xmlns:a16="http://schemas.microsoft.com/office/drawing/2014/main" id="{1D22CFF4-F569-ED40-BC1B-9052D58B4261}"/>
                </a:ext>
              </a:extLst>
            </p:cNvPr>
            <p:cNvCxnSpPr>
              <a:cxnSpLocks/>
            </p:cNvCxnSpPr>
            <p:nvPr/>
          </p:nvCxnSpPr>
          <p:spPr>
            <a:xfrm>
              <a:off x="8850892" y="5207099"/>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D6579A9-5254-094E-A7A2-DBDEEA20AACE}"/>
                </a:ext>
              </a:extLst>
            </p:cNvPr>
            <p:cNvSpPr/>
            <p:nvPr/>
          </p:nvSpPr>
          <p:spPr>
            <a:xfrm>
              <a:off x="9185731" y="4178307"/>
              <a:ext cx="2379689"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Arrow Connector 57">
              <a:extLst>
                <a:ext uri="{FF2B5EF4-FFF2-40B4-BE49-F238E27FC236}">
                  <a16:creationId xmlns:a16="http://schemas.microsoft.com/office/drawing/2014/main" id="{25106C01-5284-3943-822A-81E6B99883A2}"/>
                </a:ext>
              </a:extLst>
            </p:cNvPr>
            <p:cNvCxnSpPr>
              <a:cxnSpLocks/>
            </p:cNvCxnSpPr>
            <p:nvPr/>
          </p:nvCxnSpPr>
          <p:spPr>
            <a:xfrm>
              <a:off x="5887122" y="5225892"/>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7" name="Picture 46">
              <a:extLst>
                <a:ext uri="{FF2B5EF4-FFF2-40B4-BE49-F238E27FC236}">
                  <a16:creationId xmlns:a16="http://schemas.microsoft.com/office/drawing/2014/main" id="{0ADA63B4-8D08-E347-BFD2-7556B948E55E}"/>
                </a:ext>
              </a:extLst>
            </p:cNvPr>
            <p:cNvPicPr>
              <a:picLocks noChangeAspect="1"/>
            </p:cNvPicPr>
            <p:nvPr/>
          </p:nvPicPr>
          <p:blipFill>
            <a:blip r:embed="rId5"/>
            <a:stretch>
              <a:fillRect/>
            </a:stretch>
          </p:blipFill>
          <p:spPr>
            <a:xfrm>
              <a:off x="7082000" y="6038118"/>
              <a:ext cx="393807" cy="374904"/>
            </a:xfrm>
            <a:prstGeom prst="rect">
              <a:avLst/>
            </a:prstGeom>
          </p:spPr>
        </p:pic>
        <p:pic>
          <p:nvPicPr>
            <p:cNvPr id="48" name="Picture 47">
              <a:extLst>
                <a:ext uri="{FF2B5EF4-FFF2-40B4-BE49-F238E27FC236}">
                  <a16:creationId xmlns:a16="http://schemas.microsoft.com/office/drawing/2014/main" id="{7A15A340-08F0-5D44-9009-26E167B7CD51}"/>
                </a:ext>
              </a:extLst>
            </p:cNvPr>
            <p:cNvPicPr>
              <a:picLocks noChangeAspect="1"/>
            </p:cNvPicPr>
            <p:nvPr/>
          </p:nvPicPr>
          <p:blipFill>
            <a:blip r:embed="rId6"/>
            <a:stretch>
              <a:fillRect/>
            </a:stretch>
          </p:blipFill>
          <p:spPr>
            <a:xfrm>
              <a:off x="7907777" y="6045141"/>
              <a:ext cx="395381" cy="374904"/>
            </a:xfrm>
            <a:prstGeom prst="rect">
              <a:avLst/>
            </a:prstGeom>
          </p:spPr>
        </p:pic>
        <p:sp>
          <p:nvSpPr>
            <p:cNvPr id="33" name="Rectangle 32">
              <a:extLst>
                <a:ext uri="{FF2B5EF4-FFF2-40B4-BE49-F238E27FC236}">
                  <a16:creationId xmlns:a16="http://schemas.microsoft.com/office/drawing/2014/main" id="{5D64B788-601A-DA48-BFD3-C027EAEF8D98}"/>
                </a:ext>
              </a:extLst>
            </p:cNvPr>
            <p:cNvSpPr/>
            <p:nvPr/>
          </p:nvSpPr>
          <p:spPr>
            <a:xfrm>
              <a:off x="6325896" y="4385666"/>
              <a:ext cx="2715078" cy="261610"/>
            </a:xfrm>
            <a:prstGeom prst="rect">
              <a:avLst/>
            </a:prstGeom>
          </p:spPr>
          <p:txBody>
            <a:bodyPr wrap="square">
              <a:spAutoFit/>
            </a:bodyPr>
            <a:lstStyle/>
            <a:p>
              <a:pPr algn="ctr"/>
              <a:r>
                <a:rPr lang="en-US" sz="1100" dirty="0">
                  <a:solidFill>
                    <a:schemeClr val="bg1"/>
                  </a:solidFill>
                  <a:latin typeface="Arial" panose="020B0604020202020204" pitchFamily="34" charset="0"/>
                  <a:cs typeface="Arial" panose="020B0604020202020204" pitchFamily="34" charset="0"/>
                </a:rPr>
                <a:t>Which photograph did you choose?</a:t>
              </a:r>
            </a:p>
          </p:txBody>
        </p:sp>
        <p:sp>
          <p:nvSpPr>
            <p:cNvPr id="34" name="Rectangle 33">
              <a:extLst>
                <a:ext uri="{FF2B5EF4-FFF2-40B4-BE49-F238E27FC236}">
                  <a16:creationId xmlns:a16="http://schemas.microsoft.com/office/drawing/2014/main" id="{0DC6DDAE-DE72-3B4A-8B80-E0A5DCE1E45E}"/>
                </a:ext>
              </a:extLst>
            </p:cNvPr>
            <p:cNvSpPr/>
            <p:nvPr/>
          </p:nvSpPr>
          <p:spPr>
            <a:xfrm>
              <a:off x="9058390" y="4410675"/>
              <a:ext cx="2715078" cy="261610"/>
            </a:xfrm>
            <a:prstGeom prst="rect">
              <a:avLst/>
            </a:prstGeom>
          </p:spPr>
          <p:txBody>
            <a:bodyPr wrap="square">
              <a:spAutoFit/>
            </a:bodyPr>
            <a:lstStyle/>
            <a:p>
              <a:pPr algn="ctr"/>
              <a:r>
                <a:rPr lang="en-US" sz="1100" dirty="0">
                  <a:solidFill>
                    <a:schemeClr val="bg1"/>
                  </a:solidFill>
                  <a:latin typeface="Arial" panose="020B0604020202020204" pitchFamily="34" charset="0"/>
                  <a:cs typeface="Arial" panose="020B0604020202020204" pitchFamily="34" charset="0"/>
                </a:rPr>
                <a:t>Which photograph did you choose?</a:t>
              </a:r>
            </a:p>
          </p:txBody>
        </p:sp>
        <p:pic>
          <p:nvPicPr>
            <p:cNvPr id="59" name="Picture 58">
              <a:extLst>
                <a:ext uri="{FF2B5EF4-FFF2-40B4-BE49-F238E27FC236}">
                  <a16:creationId xmlns:a16="http://schemas.microsoft.com/office/drawing/2014/main" id="{D183D05F-4AFD-1F44-B546-D73A270843C2}"/>
                </a:ext>
              </a:extLst>
            </p:cNvPr>
            <p:cNvPicPr>
              <a:picLocks noChangeAspect="1"/>
            </p:cNvPicPr>
            <p:nvPr/>
          </p:nvPicPr>
          <p:blipFill>
            <a:blip r:embed="rId4"/>
            <a:stretch>
              <a:fillRect/>
            </a:stretch>
          </p:blipFill>
          <p:spPr>
            <a:xfrm>
              <a:off x="8092339" y="6152341"/>
              <a:ext cx="318424" cy="326272"/>
            </a:xfrm>
            <a:prstGeom prst="rect">
              <a:avLst/>
            </a:prstGeom>
          </p:spPr>
        </p:pic>
        <p:pic>
          <p:nvPicPr>
            <p:cNvPr id="5" name="Picture 4">
              <a:extLst>
                <a:ext uri="{FF2B5EF4-FFF2-40B4-BE49-F238E27FC236}">
                  <a16:creationId xmlns:a16="http://schemas.microsoft.com/office/drawing/2014/main" id="{CC59A47C-2141-99ED-8BC6-E4CC44F46F8F}"/>
                </a:ext>
              </a:extLst>
            </p:cNvPr>
            <p:cNvPicPr>
              <a:picLocks noChangeAspect="1"/>
            </p:cNvPicPr>
            <p:nvPr/>
          </p:nvPicPr>
          <p:blipFill>
            <a:blip r:embed="rId7"/>
            <a:stretch>
              <a:fillRect/>
            </a:stretch>
          </p:blipFill>
          <p:spPr>
            <a:xfrm>
              <a:off x="2085154" y="4981475"/>
              <a:ext cx="913323" cy="914400"/>
            </a:xfrm>
            <a:prstGeom prst="rect">
              <a:avLst/>
            </a:prstGeom>
          </p:spPr>
        </p:pic>
        <p:pic>
          <p:nvPicPr>
            <p:cNvPr id="12" name="Picture 11">
              <a:extLst>
                <a:ext uri="{FF2B5EF4-FFF2-40B4-BE49-F238E27FC236}">
                  <a16:creationId xmlns:a16="http://schemas.microsoft.com/office/drawing/2014/main" id="{D814FF4A-0A32-FF28-1E3A-BEB7E8C05540}"/>
                </a:ext>
              </a:extLst>
            </p:cNvPr>
            <p:cNvPicPr>
              <a:picLocks noChangeAspect="1"/>
            </p:cNvPicPr>
            <p:nvPr/>
          </p:nvPicPr>
          <p:blipFill>
            <a:blip r:embed="rId7"/>
            <a:stretch>
              <a:fillRect/>
            </a:stretch>
          </p:blipFill>
          <p:spPr>
            <a:xfrm>
              <a:off x="7760826" y="4828561"/>
              <a:ext cx="913323" cy="914400"/>
            </a:xfrm>
            <a:prstGeom prst="rect">
              <a:avLst/>
            </a:prstGeom>
          </p:spPr>
        </p:pic>
        <p:pic>
          <p:nvPicPr>
            <p:cNvPr id="13" name="Picture 12">
              <a:extLst>
                <a:ext uri="{FF2B5EF4-FFF2-40B4-BE49-F238E27FC236}">
                  <a16:creationId xmlns:a16="http://schemas.microsoft.com/office/drawing/2014/main" id="{110F07D8-3765-FBD9-D33B-F08000B669D5}"/>
                </a:ext>
              </a:extLst>
            </p:cNvPr>
            <p:cNvPicPr>
              <a:picLocks noChangeAspect="1"/>
            </p:cNvPicPr>
            <p:nvPr/>
          </p:nvPicPr>
          <p:blipFill>
            <a:blip r:embed="rId7"/>
            <a:stretch>
              <a:fillRect/>
            </a:stretch>
          </p:blipFill>
          <p:spPr>
            <a:xfrm>
              <a:off x="10482946" y="4904653"/>
              <a:ext cx="913323" cy="914400"/>
            </a:xfrm>
            <a:prstGeom prst="rect">
              <a:avLst/>
            </a:prstGeom>
          </p:spPr>
        </p:pic>
        <p:sp>
          <p:nvSpPr>
            <p:cNvPr id="31" name="Rectangle 30">
              <a:extLst>
                <a:ext uri="{FF2B5EF4-FFF2-40B4-BE49-F238E27FC236}">
                  <a16:creationId xmlns:a16="http://schemas.microsoft.com/office/drawing/2014/main" id="{2FDB6EC5-8E6E-A04C-8D4C-1175D85297C8}"/>
                </a:ext>
              </a:extLst>
            </p:cNvPr>
            <p:cNvSpPr>
              <a:spLocks noChangeAspect="1"/>
            </p:cNvSpPr>
            <p:nvPr/>
          </p:nvSpPr>
          <p:spPr>
            <a:xfrm>
              <a:off x="10449213" y="4876797"/>
              <a:ext cx="947056" cy="91440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EC0660D0-69D8-E466-B78E-D560F601C0DE}"/>
                </a:ext>
              </a:extLst>
            </p:cNvPr>
            <p:cNvPicPr>
              <a:picLocks noChangeAspect="1"/>
            </p:cNvPicPr>
            <p:nvPr/>
          </p:nvPicPr>
          <p:blipFill>
            <a:blip r:embed="rId8"/>
            <a:stretch>
              <a:fillRect/>
            </a:stretch>
          </p:blipFill>
          <p:spPr>
            <a:xfrm>
              <a:off x="991335" y="4977366"/>
              <a:ext cx="913772" cy="914400"/>
            </a:xfrm>
            <a:prstGeom prst="rect">
              <a:avLst/>
            </a:prstGeom>
          </p:spPr>
        </p:pic>
        <p:pic>
          <p:nvPicPr>
            <p:cNvPr id="15" name="Picture 14">
              <a:extLst>
                <a:ext uri="{FF2B5EF4-FFF2-40B4-BE49-F238E27FC236}">
                  <a16:creationId xmlns:a16="http://schemas.microsoft.com/office/drawing/2014/main" id="{45D1C6D7-32BC-14B0-F352-49AB658BC80D}"/>
                </a:ext>
              </a:extLst>
            </p:cNvPr>
            <p:cNvPicPr>
              <a:picLocks noChangeAspect="1"/>
            </p:cNvPicPr>
            <p:nvPr/>
          </p:nvPicPr>
          <p:blipFill>
            <a:blip r:embed="rId8"/>
            <a:stretch>
              <a:fillRect/>
            </a:stretch>
          </p:blipFill>
          <p:spPr>
            <a:xfrm>
              <a:off x="6677360" y="4835736"/>
              <a:ext cx="913772" cy="914400"/>
            </a:xfrm>
            <a:prstGeom prst="rect">
              <a:avLst/>
            </a:prstGeom>
          </p:spPr>
        </p:pic>
        <p:pic>
          <p:nvPicPr>
            <p:cNvPr id="17" name="Picture 16">
              <a:extLst>
                <a:ext uri="{FF2B5EF4-FFF2-40B4-BE49-F238E27FC236}">
                  <a16:creationId xmlns:a16="http://schemas.microsoft.com/office/drawing/2014/main" id="{E3A496C9-A683-5F46-E23C-694DAFFEAE79}"/>
                </a:ext>
              </a:extLst>
            </p:cNvPr>
            <p:cNvPicPr>
              <a:picLocks noChangeAspect="1"/>
            </p:cNvPicPr>
            <p:nvPr/>
          </p:nvPicPr>
          <p:blipFill>
            <a:blip r:embed="rId8"/>
            <a:stretch>
              <a:fillRect/>
            </a:stretch>
          </p:blipFill>
          <p:spPr>
            <a:xfrm>
              <a:off x="9366290" y="4862364"/>
              <a:ext cx="913772" cy="914400"/>
            </a:xfrm>
            <a:prstGeom prst="rect">
              <a:avLst/>
            </a:prstGeom>
          </p:spPr>
        </p:pic>
      </p:grpSp>
    </p:spTree>
    <p:extLst>
      <p:ext uri="{BB962C8B-B14F-4D97-AF65-F5344CB8AC3E}">
        <p14:creationId xmlns:p14="http://schemas.microsoft.com/office/powerpoint/2010/main" val="25581334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46EBD5B5-D4FB-72A3-E7B1-91D8A16A573D}"/>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3957096" y="3007822"/>
              <a:ext cx="4194122" cy="2903744"/>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724903" y="776359"/>
              <a:ext cx="11146420" cy="1785104"/>
            </a:xfrm>
            <a:prstGeom prst="rect">
              <a:avLst/>
            </a:prstGeom>
          </p:spPr>
          <p:txBody>
            <a:bodyPr wrap="square">
              <a:spAutoFit/>
            </a:bodyPr>
            <a:lstStyle/>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In this next phase, you are asked to rate how much you like the paintings you’ve seen </a:t>
              </a:r>
            </a:p>
            <a:p>
              <a:pPr algn="ctr"/>
              <a:r>
                <a:rPr lang="en-US" sz="2200" dirty="0">
                  <a:solidFill>
                    <a:schemeClr val="bg1"/>
                  </a:solidFill>
                  <a:latin typeface="Arial" panose="020B0604020202020204" pitchFamily="34" charset="0"/>
                  <a:cs typeface="Arial" panose="020B0604020202020204" pitchFamily="34" charset="0"/>
                </a:rPr>
                <a:t>throughout the experiment.</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Please use the mouse to indicate your rating, as shown below. </a:t>
              </a:r>
            </a:p>
          </p:txBody>
        </p:sp>
        <p:cxnSp>
          <p:nvCxnSpPr>
            <p:cNvPr id="13" name="Straight Connector 12">
              <a:extLst>
                <a:ext uri="{FF2B5EF4-FFF2-40B4-BE49-F238E27FC236}">
                  <a16:creationId xmlns:a16="http://schemas.microsoft.com/office/drawing/2014/main" id="{F2357E0C-72AA-894D-8398-66BC404F2180}"/>
                </a:ext>
              </a:extLst>
            </p:cNvPr>
            <p:cNvCxnSpPr>
              <a:cxnSpLocks/>
            </p:cNvCxnSpPr>
            <p:nvPr/>
          </p:nvCxnSpPr>
          <p:spPr>
            <a:xfrm>
              <a:off x="4780696" y="4657166"/>
              <a:ext cx="2479083"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F0357EE-E0F3-F64B-85C3-AA4040BD9E35}"/>
                </a:ext>
              </a:extLst>
            </p:cNvPr>
            <p:cNvSpPr txBox="1"/>
            <p:nvPr/>
          </p:nvSpPr>
          <p:spPr>
            <a:xfrm>
              <a:off x="4438273" y="4704884"/>
              <a:ext cx="1737360"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Not at all</a:t>
              </a:r>
            </a:p>
          </p:txBody>
        </p:sp>
        <p:sp>
          <p:nvSpPr>
            <p:cNvPr id="18" name="TextBox 17">
              <a:extLst>
                <a:ext uri="{FF2B5EF4-FFF2-40B4-BE49-F238E27FC236}">
                  <a16:creationId xmlns:a16="http://schemas.microsoft.com/office/drawing/2014/main" id="{83B20185-A9FE-AB49-B715-DE69AF7D5DCF}"/>
                </a:ext>
              </a:extLst>
            </p:cNvPr>
            <p:cNvSpPr txBox="1"/>
            <p:nvPr/>
          </p:nvSpPr>
          <p:spPr>
            <a:xfrm>
              <a:off x="6920389" y="4702883"/>
              <a:ext cx="1590476"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Very much</a:t>
              </a:r>
            </a:p>
          </p:txBody>
        </p:sp>
        <p:sp>
          <p:nvSpPr>
            <p:cNvPr id="19" name="TextBox 18">
              <a:extLst>
                <a:ext uri="{FF2B5EF4-FFF2-40B4-BE49-F238E27FC236}">
                  <a16:creationId xmlns:a16="http://schemas.microsoft.com/office/drawing/2014/main" id="{8051372B-A047-6F43-BCB4-9E11F4F07F60}"/>
                </a:ext>
              </a:extLst>
            </p:cNvPr>
            <p:cNvSpPr txBox="1"/>
            <p:nvPr/>
          </p:nvSpPr>
          <p:spPr>
            <a:xfrm>
              <a:off x="3943735" y="5110603"/>
              <a:ext cx="4153776" cy="276999"/>
            </a:xfrm>
            <a:prstGeom prst="rect">
              <a:avLst/>
            </a:prstGeom>
            <a:noFill/>
          </p:spPr>
          <p:txBody>
            <a:bodyPr wrap="square" rtlCol="0">
              <a:spAutoFit/>
            </a:bodyPr>
            <a:lstStyle/>
            <a:p>
              <a:pPr algn="ctr"/>
              <a:r>
                <a:rPr lang="en-US" sz="1200" dirty="0">
                  <a:solidFill>
                    <a:schemeClr val="bg1"/>
                  </a:solidFill>
                  <a:latin typeface="Arial" panose="020B0604020202020204" pitchFamily="34" charset="0"/>
                  <a:cs typeface="Arial" panose="020B0604020202020204" pitchFamily="34" charset="0"/>
                </a:rPr>
                <a:t>How much do you like this photograph?</a:t>
              </a: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3" name="Oval 2">
              <a:extLst>
                <a:ext uri="{FF2B5EF4-FFF2-40B4-BE49-F238E27FC236}">
                  <a16:creationId xmlns:a16="http://schemas.microsoft.com/office/drawing/2014/main" id="{2B7AEA65-A5A2-1642-8C53-B6C7B7B9FE42}"/>
                </a:ext>
              </a:extLst>
            </p:cNvPr>
            <p:cNvSpPr/>
            <p:nvPr/>
          </p:nvSpPr>
          <p:spPr>
            <a:xfrm>
              <a:off x="6298113" y="4588355"/>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E5BCE15E-604C-DA45-9FF3-926F70096DC8}"/>
                </a:ext>
              </a:extLst>
            </p:cNvPr>
            <p:cNvSpPr/>
            <p:nvPr/>
          </p:nvSpPr>
          <p:spPr>
            <a:xfrm>
              <a:off x="5704550" y="5455595"/>
              <a:ext cx="672059" cy="189372"/>
            </a:xfrm>
            <a:prstGeom prst="round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mj-lt"/>
                </a:rPr>
                <a:t>Continue</a:t>
              </a:r>
            </a:p>
          </p:txBody>
        </p:sp>
        <p:pic>
          <p:nvPicPr>
            <p:cNvPr id="11" name="Picture 10">
              <a:extLst>
                <a:ext uri="{FF2B5EF4-FFF2-40B4-BE49-F238E27FC236}">
                  <a16:creationId xmlns:a16="http://schemas.microsoft.com/office/drawing/2014/main" id="{D0DC4A5B-1C1A-C245-A284-0E051072E6A9}"/>
                </a:ext>
              </a:extLst>
            </p:cNvPr>
            <p:cNvPicPr>
              <a:picLocks noChangeAspect="1"/>
            </p:cNvPicPr>
            <p:nvPr/>
          </p:nvPicPr>
          <p:blipFill>
            <a:blip r:embed="rId3"/>
            <a:stretch>
              <a:fillRect/>
            </a:stretch>
          </p:blipFill>
          <p:spPr>
            <a:xfrm rot="19551564">
              <a:off x="7796999" y="5175484"/>
              <a:ext cx="671580" cy="852956"/>
            </a:xfrm>
            <a:prstGeom prst="rect">
              <a:avLst/>
            </a:prstGeom>
          </p:spPr>
        </p:pic>
        <p:pic>
          <p:nvPicPr>
            <p:cNvPr id="20" name="Picture 19">
              <a:extLst>
                <a:ext uri="{FF2B5EF4-FFF2-40B4-BE49-F238E27FC236}">
                  <a16:creationId xmlns:a16="http://schemas.microsoft.com/office/drawing/2014/main" id="{09735028-2F4A-FC4D-9DFD-3F59A837236F}"/>
                </a:ext>
              </a:extLst>
            </p:cNvPr>
            <p:cNvPicPr>
              <a:picLocks noChangeAspect="1"/>
            </p:cNvPicPr>
            <p:nvPr/>
          </p:nvPicPr>
          <p:blipFill>
            <a:blip r:embed="rId4"/>
            <a:stretch>
              <a:fillRect/>
            </a:stretch>
          </p:blipFill>
          <p:spPr>
            <a:xfrm>
              <a:off x="8005265" y="5591830"/>
              <a:ext cx="630388" cy="645925"/>
            </a:xfrm>
            <a:prstGeom prst="rect">
              <a:avLst/>
            </a:prstGeom>
          </p:spPr>
        </p:pic>
        <p:pic>
          <p:nvPicPr>
            <p:cNvPr id="2" name="Picture 1">
              <a:extLst>
                <a:ext uri="{FF2B5EF4-FFF2-40B4-BE49-F238E27FC236}">
                  <a16:creationId xmlns:a16="http://schemas.microsoft.com/office/drawing/2014/main" id="{4E4B5B44-68A4-5C64-F90A-E7DC74A86E23}"/>
                </a:ext>
              </a:extLst>
            </p:cNvPr>
            <p:cNvPicPr>
              <a:picLocks noChangeAspect="1"/>
            </p:cNvPicPr>
            <p:nvPr/>
          </p:nvPicPr>
          <p:blipFill>
            <a:blip r:embed="rId5"/>
            <a:stretch>
              <a:fillRect/>
            </a:stretch>
          </p:blipFill>
          <p:spPr>
            <a:xfrm>
              <a:off x="5502340" y="3270974"/>
              <a:ext cx="1187320" cy="1188720"/>
            </a:xfrm>
            <a:prstGeom prst="rect">
              <a:avLst/>
            </a:prstGeom>
          </p:spPr>
        </p:pic>
      </p:grpSp>
    </p:spTree>
    <p:extLst>
      <p:ext uri="{BB962C8B-B14F-4D97-AF65-F5344CB8AC3E}">
        <p14:creationId xmlns:p14="http://schemas.microsoft.com/office/powerpoint/2010/main" val="15193250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4595ECA-1B39-08D0-66AC-1C7FB78C920F}"/>
              </a:ext>
            </a:extLst>
          </p:cNvPr>
          <p:cNvGrpSpPr/>
          <p:nvPr/>
        </p:nvGrpSpPr>
        <p:grpSpPr>
          <a:xfrm>
            <a:off x="0" y="0"/>
            <a:ext cx="12391327" cy="6858000"/>
            <a:chOff x="0" y="0"/>
            <a:chExt cx="12391327"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199327" y="89124"/>
              <a:ext cx="11805297" cy="3662541"/>
            </a:xfrm>
            <a:prstGeom prst="rect">
              <a:avLst/>
            </a:prstGeom>
          </p:spPr>
          <p:txBody>
            <a:bodyPr wrap="square">
              <a:spAutoFit/>
            </a:bodyPr>
            <a:lstStyle/>
            <a:p>
              <a:pPr algn="ctr"/>
              <a:endParaRPr lang="en-US"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Before the experiment ends, we will ask you to tell us what the outcomes of the auction were. </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In the beginning of the experiment, you chose photographs to go for auction and learned how much they profited. Later on, the remaining photographs (those you didn’t choose) also went on auction. </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In this phase of the experiment, we will show you all the photographs you deliberated about (both those you chose and those you didn’t choose). For each photograph, please estimate whether it resulted in a GAIN (up arrow) or NO GAIN (down arrow) from the auction. Then, please rate how confident you are in your response. </a:t>
              </a:r>
            </a:p>
            <a:p>
              <a:pPr algn="ctr"/>
              <a:endParaRPr lang="en-US" dirty="0">
                <a:solidFill>
                  <a:schemeClr val="bg1"/>
                </a:solidFill>
                <a:latin typeface="Arial" panose="020B0604020202020204" pitchFamily="34" charset="0"/>
                <a:cs typeface="Arial" panose="020B0604020202020204" pitchFamily="34" charset="0"/>
              </a:endParaRPr>
            </a:p>
          </p:txBody>
        </p:sp>
        <p:sp>
          <p:nvSpPr>
            <p:cNvPr id="77" name="Rectangle 76">
              <a:extLst>
                <a:ext uri="{FF2B5EF4-FFF2-40B4-BE49-F238E27FC236}">
                  <a16:creationId xmlns:a16="http://schemas.microsoft.com/office/drawing/2014/main" id="{A443C2BA-6295-B54C-870E-CE4C9842481A}"/>
                </a:ext>
              </a:extLst>
            </p:cNvPr>
            <p:cNvSpPr/>
            <p:nvPr/>
          </p:nvSpPr>
          <p:spPr>
            <a:xfrm>
              <a:off x="540294" y="3717040"/>
              <a:ext cx="3492451" cy="277235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8" name="Straight Arrow Connector 67">
              <a:extLst>
                <a:ext uri="{FF2B5EF4-FFF2-40B4-BE49-F238E27FC236}">
                  <a16:creationId xmlns:a16="http://schemas.microsoft.com/office/drawing/2014/main" id="{3DFCB41C-87D2-AE48-8E67-30B3690587A6}"/>
                </a:ext>
              </a:extLst>
            </p:cNvPr>
            <p:cNvCxnSpPr>
              <a:cxnSpLocks/>
            </p:cNvCxnSpPr>
            <p:nvPr/>
          </p:nvCxnSpPr>
          <p:spPr>
            <a:xfrm>
              <a:off x="7066753" y="5015572"/>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0" name="Rectangle 69">
              <a:extLst>
                <a:ext uri="{FF2B5EF4-FFF2-40B4-BE49-F238E27FC236}">
                  <a16:creationId xmlns:a16="http://schemas.microsoft.com/office/drawing/2014/main" id="{02696F28-118B-654D-94AD-8CB7C7405C25}"/>
                </a:ext>
              </a:extLst>
            </p:cNvPr>
            <p:cNvSpPr/>
            <p:nvPr/>
          </p:nvSpPr>
          <p:spPr>
            <a:xfrm>
              <a:off x="720076" y="4127935"/>
              <a:ext cx="3180771" cy="430887"/>
            </a:xfrm>
            <a:prstGeom prst="rect">
              <a:avLst/>
            </a:prstGeom>
          </p:spPr>
          <p:txBody>
            <a:bodyPr wrap="square">
              <a:spAutoFit/>
            </a:bodyPr>
            <a:lstStyle/>
            <a:p>
              <a:pPr algn="ctr"/>
              <a:r>
                <a:rPr lang="en-US" sz="1100" dirty="0">
                  <a:solidFill>
                    <a:schemeClr val="bg1"/>
                  </a:solidFill>
                  <a:latin typeface="Arial" panose="020B0604020202020204" pitchFamily="34" charset="0"/>
                  <a:cs typeface="Arial" panose="020B0604020202020204" pitchFamily="34" charset="0"/>
                </a:rPr>
                <a:t>What was the auction profit of this photograph?</a:t>
              </a:r>
            </a:p>
            <a:p>
              <a:pPr algn="ctr"/>
              <a:r>
                <a:rPr lang="en-US" sz="1100" dirty="0">
                  <a:solidFill>
                    <a:schemeClr val="bg1"/>
                  </a:solidFill>
                  <a:latin typeface="Arial" panose="020B0604020202020204" pitchFamily="34" charset="0"/>
                  <a:cs typeface="Arial" panose="020B0604020202020204" pitchFamily="34" charset="0"/>
                </a:rPr>
                <a:t>Gain (up) / No gain (down)</a:t>
              </a:r>
            </a:p>
          </p:txBody>
        </p:sp>
        <p:sp>
          <p:nvSpPr>
            <p:cNvPr id="73" name="Rectangle 72">
              <a:extLst>
                <a:ext uri="{FF2B5EF4-FFF2-40B4-BE49-F238E27FC236}">
                  <a16:creationId xmlns:a16="http://schemas.microsoft.com/office/drawing/2014/main" id="{76893AB8-D177-BA4F-B50C-570427FF13A9}"/>
                </a:ext>
              </a:extLst>
            </p:cNvPr>
            <p:cNvSpPr/>
            <p:nvPr/>
          </p:nvSpPr>
          <p:spPr>
            <a:xfrm>
              <a:off x="8154393" y="3717041"/>
              <a:ext cx="3492451" cy="277235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CF655C89-525C-E64E-AACC-A14F0F41C8C9}"/>
                </a:ext>
              </a:extLst>
            </p:cNvPr>
            <p:cNvSpPr/>
            <p:nvPr/>
          </p:nvSpPr>
          <p:spPr>
            <a:xfrm>
              <a:off x="199327" y="6309046"/>
              <a:ext cx="12192000" cy="369332"/>
            </a:xfrm>
            <a:prstGeom prst="rect">
              <a:avLst/>
            </a:prstGeom>
          </p:spPr>
          <p:txBody>
            <a:bodyPr wrap="square">
              <a:spAutoFit/>
            </a:bodyPr>
            <a:lstStyle/>
            <a:p>
              <a:pPr algn="ctr"/>
              <a:endParaRPr lang="en-US" dirty="0">
                <a:solidFill>
                  <a:schemeClr val="bg1"/>
                </a:solidFill>
                <a:latin typeface="Arial" panose="020B0604020202020204" pitchFamily="34" charset="0"/>
                <a:cs typeface="Arial" panose="020B0604020202020204" pitchFamily="34" charset="0"/>
              </a:endParaRPr>
            </a:p>
          </p:txBody>
        </p:sp>
        <p:pic>
          <p:nvPicPr>
            <p:cNvPr id="57" name="Picture 56">
              <a:extLst>
                <a:ext uri="{FF2B5EF4-FFF2-40B4-BE49-F238E27FC236}">
                  <a16:creationId xmlns:a16="http://schemas.microsoft.com/office/drawing/2014/main" id="{C875FD7C-74AF-7046-93B3-C7A31E3FC4E2}"/>
                </a:ext>
              </a:extLst>
            </p:cNvPr>
            <p:cNvPicPr>
              <a:picLocks noChangeAspect="1"/>
            </p:cNvPicPr>
            <p:nvPr/>
          </p:nvPicPr>
          <p:blipFill>
            <a:blip r:embed="rId3"/>
            <a:stretch>
              <a:fillRect/>
            </a:stretch>
          </p:blipFill>
          <p:spPr>
            <a:xfrm rot="19551564">
              <a:off x="11309038" y="6100440"/>
              <a:ext cx="417959" cy="530839"/>
            </a:xfrm>
            <a:prstGeom prst="rect">
              <a:avLst/>
            </a:prstGeom>
          </p:spPr>
        </p:pic>
        <p:pic>
          <p:nvPicPr>
            <p:cNvPr id="25" name="Picture 24">
              <a:extLst>
                <a:ext uri="{FF2B5EF4-FFF2-40B4-BE49-F238E27FC236}">
                  <a16:creationId xmlns:a16="http://schemas.microsoft.com/office/drawing/2014/main" id="{11674E27-827F-AC41-AEA5-B4B83F380479}"/>
                </a:ext>
              </a:extLst>
            </p:cNvPr>
            <p:cNvPicPr>
              <a:picLocks noChangeAspect="1"/>
            </p:cNvPicPr>
            <p:nvPr/>
          </p:nvPicPr>
          <p:blipFill>
            <a:blip r:embed="rId4"/>
            <a:stretch>
              <a:fillRect/>
            </a:stretch>
          </p:blipFill>
          <p:spPr>
            <a:xfrm>
              <a:off x="1868354" y="6153741"/>
              <a:ext cx="943220" cy="615270"/>
            </a:xfrm>
            <a:prstGeom prst="rect">
              <a:avLst/>
            </a:prstGeom>
          </p:spPr>
        </p:pic>
        <p:pic>
          <p:nvPicPr>
            <p:cNvPr id="26" name="Picture 25">
              <a:extLst>
                <a:ext uri="{FF2B5EF4-FFF2-40B4-BE49-F238E27FC236}">
                  <a16:creationId xmlns:a16="http://schemas.microsoft.com/office/drawing/2014/main" id="{BE2C442F-DBA5-9D4B-8B34-AAA0CE54CF2E}"/>
                </a:ext>
              </a:extLst>
            </p:cNvPr>
            <p:cNvPicPr>
              <a:picLocks noChangeAspect="1"/>
            </p:cNvPicPr>
            <p:nvPr/>
          </p:nvPicPr>
          <p:blipFill>
            <a:blip r:embed="rId5"/>
            <a:stretch>
              <a:fillRect/>
            </a:stretch>
          </p:blipFill>
          <p:spPr>
            <a:xfrm>
              <a:off x="2303391" y="6275934"/>
              <a:ext cx="403491" cy="413436"/>
            </a:xfrm>
            <a:prstGeom prst="rect">
              <a:avLst/>
            </a:prstGeom>
          </p:spPr>
        </p:pic>
        <p:grpSp>
          <p:nvGrpSpPr>
            <p:cNvPr id="10" name="Group 9">
              <a:extLst>
                <a:ext uri="{FF2B5EF4-FFF2-40B4-BE49-F238E27FC236}">
                  <a16:creationId xmlns:a16="http://schemas.microsoft.com/office/drawing/2014/main" id="{A60E2FBB-D900-0A4B-A20C-173C9D75809D}"/>
                </a:ext>
              </a:extLst>
            </p:cNvPr>
            <p:cNvGrpSpPr/>
            <p:nvPr/>
          </p:nvGrpSpPr>
          <p:grpSpPr>
            <a:xfrm>
              <a:off x="7743680" y="5104053"/>
              <a:ext cx="4468431" cy="1049818"/>
              <a:chOff x="7303247" y="4978249"/>
              <a:chExt cx="4886974" cy="1174564"/>
            </a:xfrm>
          </p:grpSpPr>
          <p:cxnSp>
            <p:nvCxnSpPr>
              <p:cNvPr id="52" name="Straight Connector 51">
                <a:extLst>
                  <a:ext uri="{FF2B5EF4-FFF2-40B4-BE49-F238E27FC236}">
                    <a16:creationId xmlns:a16="http://schemas.microsoft.com/office/drawing/2014/main" id="{758B9868-BA1D-0D42-812E-78F3C17079DD}"/>
                  </a:ext>
                </a:extLst>
              </p:cNvPr>
              <p:cNvCxnSpPr>
                <a:cxnSpLocks/>
              </p:cNvCxnSpPr>
              <p:nvPr/>
            </p:nvCxnSpPr>
            <p:spPr>
              <a:xfrm>
                <a:off x="8795053" y="5052942"/>
                <a:ext cx="1942549"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E76302FF-1C90-3442-A77F-AFE4BF850D02}"/>
                  </a:ext>
                </a:extLst>
              </p:cNvPr>
              <p:cNvSpPr txBox="1"/>
              <p:nvPr/>
            </p:nvSpPr>
            <p:spPr>
              <a:xfrm>
                <a:off x="8185048" y="5086981"/>
                <a:ext cx="1252720" cy="516523"/>
              </a:xfrm>
              <a:prstGeom prst="rect">
                <a:avLst/>
              </a:prstGeom>
              <a:noFill/>
            </p:spPr>
            <p:txBody>
              <a:bodyPr wrap="square" rtlCol="0">
                <a:spAutoFit/>
              </a:bodyPr>
              <a:lstStyle/>
              <a:p>
                <a:pPr algn="ctr"/>
                <a:r>
                  <a:rPr lang="en-US" sz="800" dirty="0">
                    <a:solidFill>
                      <a:schemeClr val="bg1"/>
                    </a:solidFill>
                    <a:latin typeface="Arial" panose="020B0604020202020204" pitchFamily="34" charset="0"/>
                    <a:cs typeface="Arial" panose="020B0604020202020204" pitchFamily="34" charset="0"/>
                  </a:rPr>
                  <a:t>1</a:t>
                </a:r>
              </a:p>
              <a:p>
                <a:pPr algn="ctr"/>
                <a:r>
                  <a:rPr lang="en-US" sz="800" dirty="0">
                    <a:solidFill>
                      <a:schemeClr val="bg1"/>
                    </a:solidFill>
                    <a:latin typeface="Arial" panose="020B0604020202020204" pitchFamily="34" charset="0"/>
                    <a:cs typeface="Arial" panose="020B0604020202020204" pitchFamily="34" charset="0"/>
                  </a:rPr>
                  <a:t>Completely </a:t>
                </a:r>
              </a:p>
              <a:p>
                <a:pPr algn="ctr"/>
                <a:r>
                  <a:rPr lang="en-US" sz="800" dirty="0">
                    <a:solidFill>
                      <a:schemeClr val="bg1"/>
                    </a:solidFill>
                    <a:latin typeface="Arial" panose="020B0604020202020204" pitchFamily="34" charset="0"/>
                    <a:cs typeface="Arial" panose="020B0604020202020204" pitchFamily="34" charset="0"/>
                  </a:rPr>
                  <a:t>unsure</a:t>
                </a:r>
              </a:p>
            </p:txBody>
          </p:sp>
          <p:sp>
            <p:nvSpPr>
              <p:cNvPr id="54" name="TextBox 53">
                <a:extLst>
                  <a:ext uri="{FF2B5EF4-FFF2-40B4-BE49-F238E27FC236}">
                    <a16:creationId xmlns:a16="http://schemas.microsoft.com/office/drawing/2014/main" id="{2D0351D5-C63B-5248-918F-2A787DB70BDA}"/>
                  </a:ext>
                </a:extLst>
              </p:cNvPr>
              <p:cNvSpPr txBox="1"/>
              <p:nvPr/>
            </p:nvSpPr>
            <p:spPr>
              <a:xfrm>
                <a:off x="7303247" y="5618449"/>
                <a:ext cx="4886974" cy="276999"/>
              </a:xfrm>
              <a:prstGeom prst="rect">
                <a:avLst/>
              </a:prstGeom>
              <a:noFill/>
            </p:spPr>
            <p:txBody>
              <a:bodyPr wrap="square" rtlCol="0">
                <a:spAutoFit/>
              </a:bodyPr>
              <a:lstStyle/>
              <a:p>
                <a:pPr algn="ctr"/>
                <a:r>
                  <a:rPr lang="en-US" sz="1000" dirty="0">
                    <a:solidFill>
                      <a:schemeClr val="bg1"/>
                    </a:solidFill>
                    <a:latin typeface="Arial" panose="020B0604020202020204" pitchFamily="34" charset="0"/>
                    <a:cs typeface="Arial" panose="020B0604020202020204" pitchFamily="34" charset="0"/>
                  </a:rPr>
                  <a:t>How confident you are in your response?</a:t>
                </a:r>
              </a:p>
            </p:txBody>
          </p:sp>
          <p:sp>
            <p:nvSpPr>
              <p:cNvPr id="55" name="Oval 54">
                <a:extLst>
                  <a:ext uri="{FF2B5EF4-FFF2-40B4-BE49-F238E27FC236}">
                    <a16:creationId xmlns:a16="http://schemas.microsoft.com/office/drawing/2014/main" id="{6A742058-4930-D14A-A0F4-8D285832AA25}"/>
                  </a:ext>
                </a:extLst>
              </p:cNvPr>
              <p:cNvSpPr/>
              <p:nvPr/>
            </p:nvSpPr>
            <p:spPr>
              <a:xfrm>
                <a:off x="8739738" y="4978249"/>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ounded Rectangle 55">
                <a:extLst>
                  <a:ext uri="{FF2B5EF4-FFF2-40B4-BE49-F238E27FC236}">
                    <a16:creationId xmlns:a16="http://schemas.microsoft.com/office/drawing/2014/main" id="{1ADEE794-8FD7-A44E-8C10-135B26C25110}"/>
                  </a:ext>
                </a:extLst>
              </p:cNvPr>
              <p:cNvSpPr/>
              <p:nvPr/>
            </p:nvSpPr>
            <p:spPr>
              <a:xfrm>
                <a:off x="9456694" y="5963442"/>
                <a:ext cx="672059" cy="189371"/>
              </a:xfrm>
              <a:prstGeom prst="round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latin typeface="+mj-lt"/>
                  </a:rPr>
                  <a:t>Continue</a:t>
                </a:r>
              </a:p>
            </p:txBody>
          </p:sp>
          <p:sp>
            <p:nvSpPr>
              <p:cNvPr id="60" name="Oval 59">
                <a:extLst>
                  <a:ext uri="{FF2B5EF4-FFF2-40B4-BE49-F238E27FC236}">
                    <a16:creationId xmlns:a16="http://schemas.microsoft.com/office/drawing/2014/main" id="{22D31890-4A09-D14B-A458-85138E8A6CBA}"/>
                  </a:ext>
                </a:extLst>
              </p:cNvPr>
              <p:cNvSpPr>
                <a:spLocks noChangeAspect="1"/>
              </p:cNvSpPr>
              <p:nvPr/>
            </p:nvSpPr>
            <p:spPr>
              <a:xfrm>
                <a:off x="10649869" y="4994565"/>
                <a:ext cx="109728" cy="109728"/>
              </a:xfrm>
              <a:prstGeom prst="ellipse">
                <a:avLst/>
              </a:prstGeom>
              <a:solidFill>
                <a:schemeClr val="bg1"/>
              </a:solidFill>
              <a:ln w="50800">
                <a:solidFill>
                  <a:srgbClr val="479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Picture 60">
                <a:extLst>
                  <a:ext uri="{FF2B5EF4-FFF2-40B4-BE49-F238E27FC236}">
                    <a16:creationId xmlns:a16="http://schemas.microsoft.com/office/drawing/2014/main" id="{716D11EA-AD9C-CF46-AD6E-FE0EA12FDEC9}"/>
                  </a:ext>
                </a:extLst>
              </p:cNvPr>
              <p:cNvPicPr>
                <a:picLocks noChangeAspect="1"/>
              </p:cNvPicPr>
              <p:nvPr/>
            </p:nvPicPr>
            <p:blipFill>
              <a:blip r:embed="rId6"/>
              <a:stretch>
                <a:fillRect/>
              </a:stretch>
            </p:blipFill>
            <p:spPr>
              <a:xfrm>
                <a:off x="10712748" y="5014650"/>
                <a:ext cx="185712" cy="201517"/>
              </a:xfrm>
              <a:prstGeom prst="rect">
                <a:avLst/>
              </a:prstGeom>
            </p:spPr>
          </p:pic>
          <p:sp>
            <p:nvSpPr>
              <p:cNvPr id="62" name="Oval 61">
                <a:extLst>
                  <a:ext uri="{FF2B5EF4-FFF2-40B4-BE49-F238E27FC236}">
                    <a16:creationId xmlns:a16="http://schemas.microsoft.com/office/drawing/2014/main" id="{D1888BFA-21F1-B444-BDA3-0C5F333C81E6}"/>
                  </a:ext>
                </a:extLst>
              </p:cNvPr>
              <p:cNvSpPr/>
              <p:nvPr/>
            </p:nvSpPr>
            <p:spPr>
              <a:xfrm>
                <a:off x="9131290" y="4978785"/>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6D0F3EEB-094C-8240-A798-CAA631491E6E}"/>
                  </a:ext>
                </a:extLst>
              </p:cNvPr>
              <p:cNvSpPr/>
              <p:nvPr/>
            </p:nvSpPr>
            <p:spPr>
              <a:xfrm>
                <a:off x="9505750" y="4979382"/>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99511F08-CF27-1748-8ECE-990F13B525E6}"/>
                  </a:ext>
                </a:extLst>
              </p:cNvPr>
              <p:cNvSpPr/>
              <p:nvPr/>
            </p:nvSpPr>
            <p:spPr>
              <a:xfrm>
                <a:off x="9882697" y="4978785"/>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a:extLst>
                  <a:ext uri="{FF2B5EF4-FFF2-40B4-BE49-F238E27FC236}">
                    <a16:creationId xmlns:a16="http://schemas.microsoft.com/office/drawing/2014/main" id="{372B51C1-78DB-FF47-9A88-146D44E1ECC5}"/>
                  </a:ext>
                </a:extLst>
              </p:cNvPr>
              <p:cNvSpPr txBox="1"/>
              <p:nvPr/>
            </p:nvSpPr>
            <p:spPr>
              <a:xfrm>
                <a:off x="9083001" y="5098217"/>
                <a:ext cx="309452" cy="246221"/>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2</a:t>
                </a:r>
              </a:p>
            </p:txBody>
          </p:sp>
          <p:sp>
            <p:nvSpPr>
              <p:cNvPr id="66" name="TextBox 65">
                <a:extLst>
                  <a:ext uri="{FF2B5EF4-FFF2-40B4-BE49-F238E27FC236}">
                    <a16:creationId xmlns:a16="http://schemas.microsoft.com/office/drawing/2014/main" id="{63DA6020-07EC-3B4A-8EE1-1E0E00F843F7}"/>
                  </a:ext>
                </a:extLst>
              </p:cNvPr>
              <p:cNvSpPr txBox="1"/>
              <p:nvPr/>
            </p:nvSpPr>
            <p:spPr>
              <a:xfrm>
                <a:off x="9460979" y="5101793"/>
                <a:ext cx="309452" cy="246221"/>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3</a:t>
                </a:r>
              </a:p>
            </p:txBody>
          </p:sp>
          <p:sp>
            <p:nvSpPr>
              <p:cNvPr id="67" name="TextBox 66">
                <a:extLst>
                  <a:ext uri="{FF2B5EF4-FFF2-40B4-BE49-F238E27FC236}">
                    <a16:creationId xmlns:a16="http://schemas.microsoft.com/office/drawing/2014/main" id="{9B0B0272-3D6A-1C42-A9BA-5C1AAAB3A387}"/>
                  </a:ext>
                </a:extLst>
              </p:cNvPr>
              <p:cNvSpPr txBox="1"/>
              <p:nvPr/>
            </p:nvSpPr>
            <p:spPr>
              <a:xfrm>
                <a:off x="9828791" y="5102763"/>
                <a:ext cx="309452" cy="246221"/>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4</a:t>
                </a:r>
              </a:p>
            </p:txBody>
          </p:sp>
          <p:sp>
            <p:nvSpPr>
              <p:cNvPr id="69" name="TextBox 68">
                <a:extLst>
                  <a:ext uri="{FF2B5EF4-FFF2-40B4-BE49-F238E27FC236}">
                    <a16:creationId xmlns:a16="http://schemas.microsoft.com/office/drawing/2014/main" id="{EF15126A-F2D3-464E-955C-1C80BFD7043B}"/>
                  </a:ext>
                </a:extLst>
              </p:cNvPr>
              <p:cNvSpPr txBox="1"/>
              <p:nvPr/>
            </p:nvSpPr>
            <p:spPr>
              <a:xfrm>
                <a:off x="10082215" y="5097868"/>
                <a:ext cx="1252720" cy="516523"/>
              </a:xfrm>
              <a:prstGeom prst="rect">
                <a:avLst/>
              </a:prstGeom>
              <a:noFill/>
            </p:spPr>
            <p:txBody>
              <a:bodyPr wrap="square" rtlCol="0">
                <a:spAutoFit/>
              </a:bodyPr>
              <a:lstStyle/>
              <a:p>
                <a:pPr algn="ctr"/>
                <a:r>
                  <a:rPr lang="en-US" sz="800" dirty="0">
                    <a:solidFill>
                      <a:schemeClr val="bg1"/>
                    </a:solidFill>
                    <a:latin typeface="Arial" panose="020B0604020202020204" pitchFamily="34" charset="0"/>
                    <a:cs typeface="Arial" panose="020B0604020202020204" pitchFamily="34" charset="0"/>
                  </a:rPr>
                  <a:t>6</a:t>
                </a:r>
              </a:p>
              <a:p>
                <a:pPr algn="ctr"/>
                <a:r>
                  <a:rPr lang="en-US" sz="800" dirty="0">
                    <a:solidFill>
                      <a:schemeClr val="bg1"/>
                    </a:solidFill>
                    <a:latin typeface="Arial" panose="020B0604020202020204" pitchFamily="34" charset="0"/>
                    <a:cs typeface="Arial" panose="020B0604020202020204" pitchFamily="34" charset="0"/>
                  </a:rPr>
                  <a:t>Completely </a:t>
                </a:r>
              </a:p>
              <a:p>
                <a:pPr algn="ctr"/>
                <a:r>
                  <a:rPr lang="en-US" sz="800" dirty="0">
                    <a:solidFill>
                      <a:schemeClr val="bg1"/>
                    </a:solidFill>
                    <a:latin typeface="Arial" panose="020B0604020202020204" pitchFamily="34" charset="0"/>
                    <a:cs typeface="Arial" panose="020B0604020202020204" pitchFamily="34" charset="0"/>
                  </a:rPr>
                  <a:t>sure</a:t>
                </a:r>
              </a:p>
            </p:txBody>
          </p:sp>
          <p:sp>
            <p:nvSpPr>
              <p:cNvPr id="71" name="Oval 70">
                <a:extLst>
                  <a:ext uri="{FF2B5EF4-FFF2-40B4-BE49-F238E27FC236}">
                    <a16:creationId xmlns:a16="http://schemas.microsoft.com/office/drawing/2014/main" id="{375C9503-3530-E64F-811B-950313411443}"/>
                  </a:ext>
                </a:extLst>
              </p:cNvPr>
              <p:cNvSpPr/>
              <p:nvPr/>
            </p:nvSpPr>
            <p:spPr>
              <a:xfrm>
                <a:off x="10258541" y="4978349"/>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71">
                <a:extLst>
                  <a:ext uri="{FF2B5EF4-FFF2-40B4-BE49-F238E27FC236}">
                    <a16:creationId xmlns:a16="http://schemas.microsoft.com/office/drawing/2014/main" id="{E861B4EF-10CD-8D43-8EBC-D239066B0AF6}"/>
                  </a:ext>
                </a:extLst>
              </p:cNvPr>
              <p:cNvSpPr txBox="1"/>
              <p:nvPr/>
            </p:nvSpPr>
            <p:spPr>
              <a:xfrm>
                <a:off x="10204635" y="5102327"/>
                <a:ext cx="309452" cy="246221"/>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5</a:t>
                </a:r>
              </a:p>
            </p:txBody>
          </p:sp>
        </p:grpSp>
        <p:sp>
          <p:nvSpPr>
            <p:cNvPr id="76" name="Rectangle 75">
              <a:extLst>
                <a:ext uri="{FF2B5EF4-FFF2-40B4-BE49-F238E27FC236}">
                  <a16:creationId xmlns:a16="http://schemas.microsoft.com/office/drawing/2014/main" id="{202439BF-5932-EE48-9AF7-C9517CAD3C6B}"/>
                </a:ext>
              </a:extLst>
            </p:cNvPr>
            <p:cNvSpPr/>
            <p:nvPr/>
          </p:nvSpPr>
          <p:spPr>
            <a:xfrm>
              <a:off x="4353223" y="3717039"/>
              <a:ext cx="3492451" cy="277235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8" name="Picture 77">
              <a:extLst>
                <a:ext uri="{FF2B5EF4-FFF2-40B4-BE49-F238E27FC236}">
                  <a16:creationId xmlns:a16="http://schemas.microsoft.com/office/drawing/2014/main" id="{523C2170-FD1E-8941-9DD5-950E59B59B5A}"/>
                </a:ext>
              </a:extLst>
            </p:cNvPr>
            <p:cNvPicPr>
              <a:picLocks noChangeAspect="1"/>
            </p:cNvPicPr>
            <p:nvPr/>
          </p:nvPicPr>
          <p:blipFill>
            <a:blip r:embed="rId5"/>
            <a:stretch>
              <a:fillRect/>
            </a:stretch>
          </p:blipFill>
          <p:spPr>
            <a:xfrm>
              <a:off x="11461253" y="6392664"/>
              <a:ext cx="403491" cy="413436"/>
            </a:xfrm>
            <a:prstGeom prst="rect">
              <a:avLst/>
            </a:prstGeom>
          </p:spPr>
        </p:pic>
        <p:sp>
          <p:nvSpPr>
            <p:cNvPr id="79" name="Rectangle 78">
              <a:extLst>
                <a:ext uri="{FF2B5EF4-FFF2-40B4-BE49-F238E27FC236}">
                  <a16:creationId xmlns:a16="http://schemas.microsoft.com/office/drawing/2014/main" id="{525A575B-5336-1B42-B6D3-6867CED70EA8}"/>
                </a:ext>
              </a:extLst>
            </p:cNvPr>
            <p:cNvSpPr/>
            <p:nvPr/>
          </p:nvSpPr>
          <p:spPr>
            <a:xfrm>
              <a:off x="4588891" y="4926421"/>
              <a:ext cx="3000443" cy="323165"/>
            </a:xfrm>
            <a:prstGeom prst="rect">
              <a:avLst/>
            </a:prstGeom>
          </p:spPr>
          <p:txBody>
            <a:bodyPr wrap="square">
              <a:spAutoFit/>
            </a:bodyPr>
            <a:lstStyle/>
            <a:p>
              <a:pPr algn="ctr"/>
              <a:r>
                <a:rPr lang="en-US" sz="1500" dirty="0">
                  <a:solidFill>
                    <a:schemeClr val="bg1"/>
                  </a:solidFill>
                  <a:latin typeface="Arial" panose="020B0604020202020204" pitchFamily="34" charset="0"/>
                  <a:cs typeface="Arial" panose="020B0604020202020204" pitchFamily="34" charset="0"/>
                </a:rPr>
                <a:t>GAIN</a:t>
              </a:r>
            </a:p>
          </p:txBody>
        </p:sp>
        <p:cxnSp>
          <p:nvCxnSpPr>
            <p:cNvPr id="80" name="Straight Arrow Connector 79">
              <a:extLst>
                <a:ext uri="{FF2B5EF4-FFF2-40B4-BE49-F238E27FC236}">
                  <a16:creationId xmlns:a16="http://schemas.microsoft.com/office/drawing/2014/main" id="{B206CC28-3E1E-BC45-91B6-2E60EAA8BB00}"/>
                </a:ext>
              </a:extLst>
            </p:cNvPr>
            <p:cNvCxnSpPr>
              <a:cxnSpLocks/>
            </p:cNvCxnSpPr>
            <p:nvPr/>
          </p:nvCxnSpPr>
          <p:spPr>
            <a:xfrm>
              <a:off x="4032745" y="5055700"/>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6AE6D69E-3FF5-D241-9B4F-962D4957E0C8}"/>
                </a:ext>
              </a:extLst>
            </p:cNvPr>
            <p:cNvCxnSpPr>
              <a:cxnSpLocks/>
            </p:cNvCxnSpPr>
            <p:nvPr/>
          </p:nvCxnSpPr>
          <p:spPr>
            <a:xfrm>
              <a:off x="7837543" y="5060967"/>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560282EA-E080-61FC-5523-3E999384EFED}"/>
                </a:ext>
              </a:extLst>
            </p:cNvPr>
            <p:cNvPicPr>
              <a:picLocks noChangeAspect="1"/>
            </p:cNvPicPr>
            <p:nvPr/>
          </p:nvPicPr>
          <p:blipFill>
            <a:blip r:embed="rId7"/>
            <a:stretch>
              <a:fillRect/>
            </a:stretch>
          </p:blipFill>
          <p:spPr>
            <a:xfrm>
              <a:off x="1742786" y="4687157"/>
              <a:ext cx="1187320" cy="1188720"/>
            </a:xfrm>
            <a:prstGeom prst="rect">
              <a:avLst/>
            </a:prstGeom>
          </p:spPr>
        </p:pic>
        <p:pic>
          <p:nvPicPr>
            <p:cNvPr id="5" name="Picture 4">
              <a:extLst>
                <a:ext uri="{FF2B5EF4-FFF2-40B4-BE49-F238E27FC236}">
                  <a16:creationId xmlns:a16="http://schemas.microsoft.com/office/drawing/2014/main" id="{8D95C97B-B86D-FB0B-4C0E-43DB1723845B}"/>
                </a:ext>
              </a:extLst>
            </p:cNvPr>
            <p:cNvPicPr>
              <a:picLocks noChangeAspect="1"/>
            </p:cNvPicPr>
            <p:nvPr/>
          </p:nvPicPr>
          <p:blipFill>
            <a:blip r:embed="rId7"/>
            <a:stretch>
              <a:fillRect/>
            </a:stretch>
          </p:blipFill>
          <p:spPr>
            <a:xfrm>
              <a:off x="9371008" y="3817412"/>
              <a:ext cx="1187320" cy="1188720"/>
            </a:xfrm>
            <a:prstGeom prst="rect">
              <a:avLst/>
            </a:prstGeom>
          </p:spPr>
        </p:pic>
      </p:grpSp>
    </p:spTree>
    <p:extLst>
      <p:ext uri="{BB962C8B-B14F-4D97-AF65-F5344CB8AC3E}">
        <p14:creationId xmlns:p14="http://schemas.microsoft.com/office/powerpoint/2010/main" val="17820274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707ECE9-8A17-7A43-BFBB-62A7C3CAAF26}"/>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0" y="3059668"/>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You will now take a short quiz to make sure you understood the instructions.</a:t>
              </a:r>
            </a:p>
          </p:txBody>
        </p:sp>
      </p:grpSp>
    </p:spTree>
    <p:extLst>
      <p:ext uri="{BB962C8B-B14F-4D97-AF65-F5344CB8AC3E}">
        <p14:creationId xmlns:p14="http://schemas.microsoft.com/office/powerpoint/2010/main" val="3834689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865414" y="962292"/>
              <a:ext cx="10749505" cy="4493538"/>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Now we will start the experiment.</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Your job in this experiment is to be an art dealer. </a:t>
              </a:r>
            </a:p>
            <a:p>
              <a:pPr algn="ctr"/>
              <a:r>
                <a:rPr lang="en-US" sz="2200" dirty="0">
                  <a:solidFill>
                    <a:schemeClr val="bg1"/>
                  </a:solidFill>
                  <a:latin typeface="Arial" panose="020B0604020202020204" pitchFamily="34" charset="0"/>
                  <a:cs typeface="Arial" panose="020B0604020202020204" pitchFamily="34" charset="0"/>
                </a:rPr>
                <a:t>We will show you photographs taken by professional photographers. </a:t>
              </a:r>
            </a:p>
            <a:p>
              <a:pPr algn="ctr"/>
              <a:r>
                <a:rPr lang="en-US" sz="2200" dirty="0">
                  <a:solidFill>
                    <a:schemeClr val="bg1"/>
                  </a:solidFill>
                  <a:latin typeface="Arial" panose="020B0604020202020204" pitchFamily="34" charset="0"/>
                  <a:cs typeface="Arial" panose="020B0604020202020204" pitchFamily="34" charset="0"/>
                </a:rPr>
                <a:t>You will choose photographs for an upcoming auction. Then the photographs will go on auction and you will find out whether you profited from each photograph or not. </a:t>
              </a:r>
            </a:p>
            <a:p>
              <a:pPr algn="ctr"/>
              <a:endParaRPr lang="en-US" sz="2200" b="1" dirty="0">
                <a:solidFill>
                  <a:schemeClr val="bg1"/>
                </a:solidFill>
                <a:latin typeface="Arial" panose="020B0604020202020204" pitchFamily="34" charset="0"/>
                <a:cs typeface="Arial" panose="020B0604020202020204" pitchFamily="34" charset="0"/>
              </a:endParaRPr>
            </a:p>
            <a:p>
              <a:pPr algn="ctr"/>
              <a:r>
                <a:rPr lang="en-US" sz="2200" b="1" dirty="0">
                  <a:solidFill>
                    <a:schemeClr val="bg1"/>
                  </a:solidFill>
                  <a:latin typeface="Arial" panose="020B0604020202020204" pitchFamily="34" charset="0"/>
                  <a:cs typeface="Arial" panose="020B0604020202020204" pitchFamily="34" charset="0"/>
                </a:rPr>
                <a:t>Your goal should be to choose photographs that will maximize your profits.</a:t>
              </a:r>
            </a:p>
            <a:p>
              <a:pPr algn="ctr"/>
              <a:endParaRPr lang="en-US" sz="2200" b="1"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One of your decisions will be played out for real, and you will receive 1% of the auction earnings for your chosen photograph (for example, if the photograph earned $157, you will receive $1.57, if it resulted in no earnings, you will not receive a bonus for this phase of the experiment).</a:t>
              </a: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455384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879702" y="1623535"/>
              <a:ext cx="10749505" cy="3416320"/>
            </a:xfrm>
            <a:prstGeom prst="rect">
              <a:avLst/>
            </a:prstGeom>
          </p:spPr>
          <p:txBody>
            <a:bodyPr wrap="square">
              <a:spAutoFit/>
            </a:bodyPr>
            <a:lstStyle/>
            <a:p>
              <a:pPr algn="ctr"/>
              <a:r>
                <a:rPr lang="en-US" sz="2400" dirty="0">
                  <a:solidFill>
                    <a:schemeClr val="bg1"/>
                  </a:solidFill>
                  <a:latin typeface="Arial" panose="020B0604020202020204" pitchFamily="34" charset="0"/>
                  <a:cs typeface="Arial" panose="020B0604020202020204" pitchFamily="34" charset="0"/>
                </a:rPr>
                <a:t>So, get ready to make some choices. </a:t>
              </a:r>
            </a:p>
            <a:p>
              <a:pPr algn="ctr"/>
              <a:r>
                <a:rPr lang="en-US" sz="2400" dirty="0">
                  <a:solidFill>
                    <a:schemeClr val="bg1"/>
                  </a:solidFill>
                  <a:latin typeface="Arial" panose="020B0604020202020204" pitchFamily="34" charset="0"/>
                  <a:cs typeface="Arial" panose="020B0604020202020204" pitchFamily="34" charset="0"/>
                </a:rPr>
                <a:t>Please take your time and consider each choice carefully. Because these choices are important, we will give you a chance to practice making each choice a couple of times before you commit to your final decision. </a:t>
              </a:r>
            </a:p>
            <a:p>
              <a:pPr algn="ctr"/>
              <a:endParaRPr lang="en-US" sz="2400" dirty="0">
                <a:solidFill>
                  <a:schemeClr val="bg1"/>
                </a:solidFill>
                <a:latin typeface="Arial" panose="020B0604020202020204" pitchFamily="34" charset="0"/>
                <a:cs typeface="Arial" panose="020B0604020202020204" pitchFamily="34" charset="0"/>
              </a:endParaRPr>
            </a:p>
            <a:p>
              <a:pPr algn="ctr"/>
              <a:r>
                <a:rPr lang="en-US" sz="2400" dirty="0">
                  <a:solidFill>
                    <a:schemeClr val="bg1"/>
                  </a:solidFill>
                  <a:latin typeface="Arial" panose="020B0604020202020204" pitchFamily="34" charset="0"/>
                  <a:cs typeface="Arial" panose="020B0604020202020204" pitchFamily="34" charset="0"/>
                </a:rPr>
                <a:t>We are interested in your deliberation process, so we will occasionally ask you to share with us the reasons for choosing one specific photograph over the other photograph. In these explanations, you may refer to any internal thoughts or external features that led to your decision.  </a:t>
              </a: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41075937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8B04AEEE-A94E-8938-D652-456CD4EEA8C9}"/>
              </a:ext>
            </a:extLst>
          </p:cNvPr>
          <p:cNvGrpSpPr/>
          <p:nvPr/>
        </p:nvGrpSpPr>
        <p:grpSpPr>
          <a:xfrm>
            <a:off x="-412" y="0"/>
            <a:ext cx="12203430" cy="6858000"/>
            <a:chOff x="-412" y="0"/>
            <a:chExt cx="12203430" cy="685800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3" name="Rectangle 22">
              <a:extLst>
                <a:ext uri="{FF2B5EF4-FFF2-40B4-BE49-F238E27FC236}">
                  <a16:creationId xmlns:a16="http://schemas.microsoft.com/office/drawing/2014/main" id="{CF655C89-525C-E64E-AACC-A14F0F41C8C9}"/>
                </a:ext>
              </a:extLst>
            </p:cNvPr>
            <p:cNvSpPr/>
            <p:nvPr/>
          </p:nvSpPr>
          <p:spPr>
            <a:xfrm>
              <a:off x="11018" y="6307398"/>
              <a:ext cx="12192000" cy="369332"/>
            </a:xfrm>
            <a:prstGeom prst="rect">
              <a:avLst/>
            </a:prstGeom>
          </p:spPr>
          <p:txBody>
            <a:bodyPr wrap="square">
              <a:spAutoFit/>
            </a:bodyP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57CBEFFC-2C6E-8949-9FF5-6F486D824EDB}"/>
                </a:ext>
              </a:extLst>
            </p:cNvPr>
            <p:cNvSpPr/>
            <p:nvPr/>
          </p:nvSpPr>
          <p:spPr>
            <a:xfrm>
              <a:off x="769837" y="504825"/>
              <a:ext cx="10400042" cy="209288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Please place your right index finger on the “K” key, and your left index finger on the “D” key (as presented below).</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Press “K” to choose the right photograph, and “D” to choose the left photograph.</a:t>
              </a:r>
            </a:p>
            <a:p>
              <a:pPr algn="ctr"/>
              <a:endParaRPr lang="en-US" sz="10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You will have up to 10 seconds to make your choice, giving you plenty of time to consider it carefully.</a:t>
              </a:r>
            </a:p>
          </p:txBody>
        </p:sp>
        <p:pic>
          <p:nvPicPr>
            <p:cNvPr id="5" name="Picture 4">
              <a:extLst>
                <a:ext uri="{FF2B5EF4-FFF2-40B4-BE49-F238E27FC236}">
                  <a16:creationId xmlns:a16="http://schemas.microsoft.com/office/drawing/2014/main" id="{B0450D7D-AD3A-E241-AEAC-496345F91C0C}"/>
                </a:ext>
              </a:extLst>
            </p:cNvPr>
            <p:cNvPicPr>
              <a:picLocks noChangeAspect="1"/>
            </p:cNvPicPr>
            <p:nvPr/>
          </p:nvPicPr>
          <p:blipFill>
            <a:blip r:embed="rId3"/>
            <a:stretch>
              <a:fillRect/>
            </a:stretch>
          </p:blipFill>
          <p:spPr>
            <a:xfrm>
              <a:off x="4497603" y="2557088"/>
              <a:ext cx="3308070" cy="1654035"/>
            </a:xfrm>
            <a:prstGeom prst="rect">
              <a:avLst/>
            </a:prstGeom>
          </p:spPr>
        </p:pic>
        <p:pic>
          <p:nvPicPr>
            <p:cNvPr id="7" name="Picture 6">
              <a:extLst>
                <a:ext uri="{FF2B5EF4-FFF2-40B4-BE49-F238E27FC236}">
                  <a16:creationId xmlns:a16="http://schemas.microsoft.com/office/drawing/2014/main" id="{ADF0D152-FE2F-734C-B612-3043F5F371C2}"/>
                </a:ext>
              </a:extLst>
            </p:cNvPr>
            <p:cNvPicPr>
              <a:picLocks noChangeAspect="1"/>
            </p:cNvPicPr>
            <p:nvPr/>
          </p:nvPicPr>
          <p:blipFill>
            <a:blip r:embed="rId4"/>
            <a:stretch>
              <a:fillRect/>
            </a:stretch>
          </p:blipFill>
          <p:spPr>
            <a:xfrm>
              <a:off x="6183615" y="3438708"/>
              <a:ext cx="562940" cy="1017506"/>
            </a:xfrm>
            <a:prstGeom prst="rect">
              <a:avLst/>
            </a:prstGeom>
          </p:spPr>
        </p:pic>
        <p:pic>
          <p:nvPicPr>
            <p:cNvPr id="25" name="Picture 24">
              <a:extLst>
                <a:ext uri="{FF2B5EF4-FFF2-40B4-BE49-F238E27FC236}">
                  <a16:creationId xmlns:a16="http://schemas.microsoft.com/office/drawing/2014/main" id="{BE7DFD6A-E80A-7A47-85A4-C14F3A9F9E30}"/>
                </a:ext>
              </a:extLst>
            </p:cNvPr>
            <p:cNvPicPr>
              <a:picLocks noChangeAspect="1"/>
            </p:cNvPicPr>
            <p:nvPr/>
          </p:nvPicPr>
          <p:blipFill>
            <a:blip r:embed="rId4"/>
            <a:stretch>
              <a:fillRect/>
            </a:stretch>
          </p:blipFill>
          <p:spPr>
            <a:xfrm flipH="1">
              <a:off x="5098121" y="3460695"/>
              <a:ext cx="564163" cy="1019717"/>
            </a:xfrm>
            <a:prstGeom prst="rect">
              <a:avLst/>
            </a:prstGeom>
          </p:spPr>
        </p:pic>
        <p:sp>
          <p:nvSpPr>
            <p:cNvPr id="30" name="Rectangle 29">
              <a:extLst>
                <a:ext uri="{FF2B5EF4-FFF2-40B4-BE49-F238E27FC236}">
                  <a16:creationId xmlns:a16="http://schemas.microsoft.com/office/drawing/2014/main" id="{5E49BCAF-3F85-6F4C-81DA-A6E8D3B937CC}"/>
                </a:ext>
              </a:extLst>
            </p:cNvPr>
            <p:cNvSpPr/>
            <p:nvPr/>
          </p:nvSpPr>
          <p:spPr>
            <a:xfrm>
              <a:off x="2122706" y="4364594"/>
              <a:ext cx="3853543"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0A53CA9E-5B83-B442-AFEE-0C002EF6E573}"/>
                </a:ext>
              </a:extLst>
            </p:cNvPr>
            <p:cNvSpPr/>
            <p:nvPr/>
          </p:nvSpPr>
          <p:spPr>
            <a:xfrm>
              <a:off x="1906518" y="4578707"/>
              <a:ext cx="4304220" cy="284693"/>
            </a:xfrm>
            <a:prstGeom prst="rect">
              <a:avLst/>
            </a:prstGeom>
          </p:spPr>
          <p:txBody>
            <a:bodyPr wrap="square">
              <a:spAutoFit/>
            </a:bodyPr>
            <a:lstStyle/>
            <a:p>
              <a:pPr algn="ctr"/>
              <a:r>
                <a:rPr lang="en-US" sz="1250" dirty="0">
                  <a:solidFill>
                    <a:schemeClr val="bg1"/>
                  </a:solidFill>
                  <a:latin typeface="Arial" panose="020B0604020202020204" pitchFamily="34" charset="0"/>
                  <a:cs typeface="Arial" panose="020B0604020202020204" pitchFamily="34" charset="0"/>
                </a:rPr>
                <a:t>Which photograph do you choose?</a:t>
              </a:r>
              <a:endParaRPr lang="en-US" sz="1250" dirty="0">
                <a:solidFill>
                  <a:schemeClr val="bg1"/>
                </a:solidFill>
                <a:effectLst/>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0727B110-EA3A-3049-9AF8-6220A852AEF9}"/>
                </a:ext>
              </a:extLst>
            </p:cNvPr>
            <p:cNvSpPr/>
            <p:nvPr/>
          </p:nvSpPr>
          <p:spPr>
            <a:xfrm>
              <a:off x="6417824" y="4373919"/>
              <a:ext cx="3853543"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E546D1F-766E-3841-AF92-94E238CBA3A1}"/>
                </a:ext>
              </a:extLst>
            </p:cNvPr>
            <p:cNvSpPr/>
            <p:nvPr/>
          </p:nvSpPr>
          <p:spPr>
            <a:xfrm>
              <a:off x="6195141" y="4586536"/>
              <a:ext cx="4304220" cy="292388"/>
            </a:xfrm>
            <a:prstGeom prst="rect">
              <a:avLst/>
            </a:prstGeom>
          </p:spPr>
          <p:txBody>
            <a:bodyPr wrap="square">
              <a:spAutoFit/>
            </a:bodyPr>
            <a:lstStyle/>
            <a:p>
              <a:pPr algn="ctr"/>
              <a:r>
                <a:rPr lang="en-US" sz="1250" dirty="0">
                  <a:solidFill>
                    <a:schemeClr val="bg1"/>
                  </a:solidFill>
                  <a:latin typeface="Arial" panose="020B0604020202020204" pitchFamily="34" charset="0"/>
                  <a:cs typeface="Arial" panose="020B0604020202020204" pitchFamily="34" charset="0"/>
                </a:rPr>
                <a:t>Which photograph do you choose?</a:t>
              </a:r>
            </a:p>
          </p:txBody>
        </p:sp>
        <p:cxnSp>
          <p:nvCxnSpPr>
            <p:cNvPr id="38" name="Straight Arrow Connector 37">
              <a:extLst>
                <a:ext uri="{FF2B5EF4-FFF2-40B4-BE49-F238E27FC236}">
                  <a16:creationId xmlns:a16="http://schemas.microsoft.com/office/drawing/2014/main" id="{8A8088AB-FBA1-9542-985D-4CCA7D054161}"/>
                </a:ext>
              </a:extLst>
            </p:cNvPr>
            <p:cNvCxnSpPr>
              <a:cxnSpLocks/>
            </p:cNvCxnSpPr>
            <p:nvPr/>
          </p:nvCxnSpPr>
          <p:spPr>
            <a:xfrm>
              <a:off x="5969858" y="5365791"/>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452C1649-9C05-6043-919B-B3C5F3C3AF6C}"/>
                </a:ext>
              </a:extLst>
            </p:cNvPr>
            <p:cNvPicPr>
              <a:picLocks noChangeAspect="1"/>
            </p:cNvPicPr>
            <p:nvPr/>
          </p:nvPicPr>
          <p:blipFill>
            <a:blip r:embed="rId5"/>
            <a:stretch>
              <a:fillRect/>
            </a:stretch>
          </p:blipFill>
          <p:spPr>
            <a:xfrm>
              <a:off x="3410260" y="6239401"/>
              <a:ext cx="393807" cy="374904"/>
            </a:xfrm>
            <a:prstGeom prst="rect">
              <a:avLst/>
            </a:prstGeom>
          </p:spPr>
        </p:pic>
        <p:pic>
          <p:nvPicPr>
            <p:cNvPr id="13" name="Picture 12">
              <a:extLst>
                <a:ext uri="{FF2B5EF4-FFF2-40B4-BE49-F238E27FC236}">
                  <a16:creationId xmlns:a16="http://schemas.microsoft.com/office/drawing/2014/main" id="{2EC2A49D-32B5-704A-848E-20908E85067C}"/>
                </a:ext>
              </a:extLst>
            </p:cNvPr>
            <p:cNvPicPr>
              <a:picLocks noChangeAspect="1"/>
            </p:cNvPicPr>
            <p:nvPr/>
          </p:nvPicPr>
          <p:blipFill>
            <a:blip r:embed="rId6"/>
            <a:stretch>
              <a:fillRect/>
            </a:stretch>
          </p:blipFill>
          <p:spPr>
            <a:xfrm>
              <a:off x="4236037" y="6246424"/>
              <a:ext cx="395381" cy="374904"/>
            </a:xfrm>
            <a:prstGeom prst="rect">
              <a:avLst/>
            </a:prstGeom>
          </p:spPr>
        </p:pic>
        <p:pic>
          <p:nvPicPr>
            <p:cNvPr id="44" name="Picture 43">
              <a:extLst>
                <a:ext uri="{FF2B5EF4-FFF2-40B4-BE49-F238E27FC236}">
                  <a16:creationId xmlns:a16="http://schemas.microsoft.com/office/drawing/2014/main" id="{E28EDC2A-211B-4845-AD8B-61964F9670AD}"/>
                </a:ext>
              </a:extLst>
            </p:cNvPr>
            <p:cNvPicPr>
              <a:picLocks noChangeAspect="1"/>
            </p:cNvPicPr>
            <p:nvPr/>
          </p:nvPicPr>
          <p:blipFill>
            <a:blip r:embed="rId7"/>
            <a:stretch>
              <a:fillRect/>
            </a:stretch>
          </p:blipFill>
          <p:spPr>
            <a:xfrm>
              <a:off x="4338945" y="6406523"/>
              <a:ext cx="356963" cy="365760"/>
            </a:xfrm>
            <a:prstGeom prst="rect">
              <a:avLst/>
            </a:prstGeom>
          </p:spPr>
        </p:pic>
        <p:pic>
          <p:nvPicPr>
            <p:cNvPr id="3" name="Picture 2">
              <a:extLst>
                <a:ext uri="{FF2B5EF4-FFF2-40B4-BE49-F238E27FC236}">
                  <a16:creationId xmlns:a16="http://schemas.microsoft.com/office/drawing/2014/main" id="{4AD31439-56B7-DC2E-9F98-CE7514D88269}"/>
                </a:ext>
              </a:extLst>
            </p:cNvPr>
            <p:cNvPicPr>
              <a:picLocks noChangeAspect="1"/>
            </p:cNvPicPr>
            <p:nvPr/>
          </p:nvPicPr>
          <p:blipFill>
            <a:blip r:embed="rId8"/>
            <a:stretch>
              <a:fillRect/>
            </a:stretch>
          </p:blipFill>
          <p:spPr>
            <a:xfrm>
              <a:off x="3069736" y="5067964"/>
              <a:ext cx="914400" cy="914400"/>
            </a:xfrm>
            <a:prstGeom prst="rect">
              <a:avLst/>
            </a:prstGeom>
          </p:spPr>
        </p:pic>
        <p:pic>
          <p:nvPicPr>
            <p:cNvPr id="6" name="Picture 5">
              <a:extLst>
                <a:ext uri="{FF2B5EF4-FFF2-40B4-BE49-F238E27FC236}">
                  <a16:creationId xmlns:a16="http://schemas.microsoft.com/office/drawing/2014/main" id="{70E827D7-8690-7DFF-8D16-0EE340613352}"/>
                </a:ext>
              </a:extLst>
            </p:cNvPr>
            <p:cNvPicPr>
              <a:picLocks noChangeAspect="1"/>
            </p:cNvPicPr>
            <p:nvPr/>
          </p:nvPicPr>
          <p:blipFill>
            <a:blip r:embed="rId9"/>
            <a:stretch>
              <a:fillRect/>
            </a:stretch>
          </p:blipFill>
          <p:spPr>
            <a:xfrm>
              <a:off x="4212130" y="5075273"/>
              <a:ext cx="914892" cy="914400"/>
            </a:xfrm>
            <a:prstGeom prst="rect">
              <a:avLst/>
            </a:prstGeom>
          </p:spPr>
        </p:pic>
        <p:pic>
          <p:nvPicPr>
            <p:cNvPr id="8" name="Picture 7">
              <a:extLst>
                <a:ext uri="{FF2B5EF4-FFF2-40B4-BE49-F238E27FC236}">
                  <a16:creationId xmlns:a16="http://schemas.microsoft.com/office/drawing/2014/main" id="{D1C6F9CF-4155-DA54-B495-CF41D8F63E15}"/>
                </a:ext>
              </a:extLst>
            </p:cNvPr>
            <p:cNvPicPr>
              <a:picLocks noChangeAspect="1"/>
            </p:cNvPicPr>
            <p:nvPr/>
          </p:nvPicPr>
          <p:blipFill>
            <a:blip r:embed="rId8"/>
            <a:stretch>
              <a:fillRect/>
            </a:stretch>
          </p:blipFill>
          <p:spPr>
            <a:xfrm>
              <a:off x="7273413" y="5034411"/>
              <a:ext cx="914400" cy="914400"/>
            </a:xfrm>
            <a:prstGeom prst="rect">
              <a:avLst/>
            </a:prstGeom>
          </p:spPr>
        </p:pic>
        <p:pic>
          <p:nvPicPr>
            <p:cNvPr id="9" name="Picture 8">
              <a:extLst>
                <a:ext uri="{FF2B5EF4-FFF2-40B4-BE49-F238E27FC236}">
                  <a16:creationId xmlns:a16="http://schemas.microsoft.com/office/drawing/2014/main" id="{88A4DC62-41BE-44D5-916F-3956CB1FBBCE}"/>
                </a:ext>
              </a:extLst>
            </p:cNvPr>
            <p:cNvPicPr>
              <a:picLocks noChangeAspect="1"/>
            </p:cNvPicPr>
            <p:nvPr/>
          </p:nvPicPr>
          <p:blipFill>
            <a:blip r:embed="rId9"/>
            <a:stretch>
              <a:fillRect/>
            </a:stretch>
          </p:blipFill>
          <p:spPr>
            <a:xfrm>
              <a:off x="8415807" y="5041720"/>
              <a:ext cx="914892" cy="914400"/>
            </a:xfrm>
            <a:prstGeom prst="rect">
              <a:avLst/>
            </a:prstGeom>
          </p:spPr>
        </p:pic>
        <p:sp>
          <p:nvSpPr>
            <p:cNvPr id="43" name="Rectangle 42">
              <a:extLst>
                <a:ext uri="{FF2B5EF4-FFF2-40B4-BE49-F238E27FC236}">
                  <a16:creationId xmlns:a16="http://schemas.microsoft.com/office/drawing/2014/main" id="{29C9F2E0-86FB-B549-A311-663130F56141}"/>
                </a:ext>
              </a:extLst>
            </p:cNvPr>
            <p:cNvSpPr>
              <a:spLocks noChangeAspect="1"/>
            </p:cNvSpPr>
            <p:nvPr/>
          </p:nvSpPr>
          <p:spPr>
            <a:xfrm>
              <a:off x="8404377" y="5056769"/>
              <a:ext cx="914400" cy="91440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944157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B3D2B19-7CD2-67EF-BFF1-47640706E71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745587" y="4179662"/>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2" name="Rectangle 1">
              <a:extLst>
                <a:ext uri="{FF2B5EF4-FFF2-40B4-BE49-F238E27FC236}">
                  <a16:creationId xmlns:a16="http://schemas.microsoft.com/office/drawing/2014/main" id="{57CBEFFC-2C6E-8949-9FF5-6F486D824EDB}"/>
                </a:ext>
              </a:extLst>
            </p:cNvPr>
            <p:cNvSpPr/>
            <p:nvPr/>
          </p:nvSpPr>
          <p:spPr>
            <a:xfrm>
              <a:off x="202018" y="619216"/>
              <a:ext cx="11787963" cy="3477875"/>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Are you ready to find out how well your selected photographs did at the auction?</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We will show you whether each photograph you chose was sold with a </a:t>
              </a:r>
              <a:r>
                <a:rPr lang="en-US" sz="2200" dirty="0">
                  <a:solidFill>
                    <a:srgbClr val="00FA00"/>
                  </a:solidFill>
                  <a:latin typeface="Arial" panose="020B0604020202020204" pitchFamily="34" charset="0"/>
                  <a:cs typeface="Arial" panose="020B0604020202020204" pitchFamily="34" charset="0"/>
                </a:rPr>
                <a:t>gain</a:t>
              </a:r>
              <a:r>
                <a:rPr lang="en-US" sz="2200" dirty="0">
                  <a:solidFill>
                    <a:schemeClr val="bg1"/>
                  </a:solidFill>
                  <a:latin typeface="Arial" panose="020B0604020202020204" pitchFamily="34" charset="0"/>
                  <a:cs typeface="Arial" panose="020B0604020202020204" pitchFamily="34" charset="0"/>
                </a:rPr>
                <a:t> (sold higher than the price you paid for it), or with </a:t>
              </a:r>
              <a:r>
                <a:rPr lang="en-US" sz="2200" dirty="0">
                  <a:solidFill>
                    <a:srgbClr val="FF0000"/>
                  </a:solidFill>
                  <a:latin typeface="Arial" panose="020B0604020202020204" pitchFamily="34" charset="0"/>
                  <a:cs typeface="Arial" panose="020B0604020202020204" pitchFamily="34" charset="0"/>
                </a:rPr>
                <a:t>no gain </a:t>
              </a:r>
              <a:r>
                <a:rPr lang="en-US" sz="2200" dirty="0">
                  <a:solidFill>
                    <a:schemeClr val="bg1"/>
                  </a:solidFill>
                  <a:latin typeface="Arial" panose="020B0604020202020204" pitchFamily="34" charset="0"/>
                  <a:cs typeface="Arial" panose="020B0604020202020204" pitchFamily="34" charset="0"/>
                </a:rPr>
                <a:t>($0 earnings). Two examples are shown below.</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We will also tell you at the end of this phase whether and how much extra bonus money you earned from your decisions (remember, one of those will be played out for real earning).  </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b="1" dirty="0">
                  <a:solidFill>
                    <a:schemeClr val="bg1"/>
                  </a:solidFill>
                  <a:latin typeface="Arial" panose="020B0604020202020204" pitchFamily="34" charset="0"/>
                  <a:cs typeface="Arial" panose="020B0604020202020204" pitchFamily="34" charset="0"/>
                </a:rPr>
                <a:t>Later in the experiment, this information will help you earn more bonus money.</a:t>
              </a:r>
            </a:p>
            <a:p>
              <a:pPr algn="ctr"/>
              <a:endParaRPr lang="en-US" sz="2200" dirty="0">
                <a:solidFill>
                  <a:schemeClr val="bg1"/>
                </a:solidFill>
                <a:latin typeface="Arial" panose="020B0604020202020204" pitchFamily="34" charset="0"/>
                <a:cs typeface="Arial" panose="020B0604020202020204" pitchFamily="34" charset="0"/>
              </a:endParaRPr>
            </a:p>
          </p:txBody>
        </p:sp>
        <p:cxnSp>
          <p:nvCxnSpPr>
            <p:cNvPr id="35" name="Straight Arrow Connector 34">
              <a:extLst>
                <a:ext uri="{FF2B5EF4-FFF2-40B4-BE49-F238E27FC236}">
                  <a16:creationId xmlns:a16="http://schemas.microsoft.com/office/drawing/2014/main" id="{34B27CEF-1BEE-3A48-A891-0F698A31422B}"/>
                </a:ext>
              </a:extLst>
            </p:cNvPr>
            <p:cNvCxnSpPr>
              <a:cxnSpLocks/>
            </p:cNvCxnSpPr>
            <p:nvPr/>
          </p:nvCxnSpPr>
          <p:spPr>
            <a:xfrm>
              <a:off x="3128016" y="5004904"/>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F2C4840E-1734-7242-96F3-7E47DA655058}"/>
                </a:ext>
              </a:extLst>
            </p:cNvPr>
            <p:cNvSpPr/>
            <p:nvPr/>
          </p:nvSpPr>
          <p:spPr>
            <a:xfrm>
              <a:off x="3418805" y="4179662"/>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25" name="Rectangle 24">
              <a:extLst>
                <a:ext uri="{FF2B5EF4-FFF2-40B4-BE49-F238E27FC236}">
                  <a16:creationId xmlns:a16="http://schemas.microsoft.com/office/drawing/2014/main" id="{78AB6475-BCED-4C4F-AB93-56A43D12FB47}"/>
                </a:ext>
              </a:extLst>
            </p:cNvPr>
            <p:cNvSpPr/>
            <p:nvPr/>
          </p:nvSpPr>
          <p:spPr>
            <a:xfrm>
              <a:off x="3857134" y="4395896"/>
              <a:ext cx="1443189" cy="284693"/>
            </a:xfrm>
            <a:prstGeom prst="rect">
              <a:avLst/>
            </a:prstGeom>
          </p:spPr>
          <p:txBody>
            <a:bodyPr wrap="square">
              <a:spAutoFit/>
            </a:bodyPr>
            <a:lstStyle/>
            <a:p>
              <a:pPr algn="ctr"/>
              <a:r>
                <a:rPr lang="en-US" sz="1250" dirty="0">
                  <a:ln w="127">
                    <a:noFill/>
                  </a:ln>
                  <a:solidFill>
                    <a:srgbClr val="FF0000"/>
                  </a:solidFill>
                  <a:effectLst>
                    <a:outerShdw dir="11580000" algn="ctr" rotWithShape="0">
                      <a:srgbClr val="000000">
                        <a:alpha val="3000"/>
                      </a:srgbClr>
                    </a:outerShdw>
                  </a:effectLst>
                  <a:latin typeface="Arial" panose="020B0604020202020204" pitchFamily="34" charset="0"/>
                  <a:cs typeface="Arial" panose="020B0604020202020204" pitchFamily="34" charset="0"/>
                </a:rPr>
                <a:t>$0 Earnings</a:t>
              </a:r>
            </a:p>
          </p:txBody>
        </p:sp>
        <p:sp>
          <p:nvSpPr>
            <p:cNvPr id="14" name="Rectangle 13">
              <a:extLst>
                <a:ext uri="{FF2B5EF4-FFF2-40B4-BE49-F238E27FC236}">
                  <a16:creationId xmlns:a16="http://schemas.microsoft.com/office/drawing/2014/main" id="{F7CDC4D2-2F76-A647-9CF9-3E355A4A1274}"/>
                </a:ext>
              </a:extLst>
            </p:cNvPr>
            <p:cNvSpPr/>
            <p:nvPr/>
          </p:nvSpPr>
          <p:spPr>
            <a:xfrm>
              <a:off x="6433243" y="4193730"/>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cxnSp>
          <p:nvCxnSpPr>
            <p:cNvPr id="15" name="Straight Arrow Connector 14">
              <a:extLst>
                <a:ext uri="{FF2B5EF4-FFF2-40B4-BE49-F238E27FC236}">
                  <a16:creationId xmlns:a16="http://schemas.microsoft.com/office/drawing/2014/main" id="{B25110AF-4F83-7844-8053-0350E85B7BD1}"/>
                </a:ext>
              </a:extLst>
            </p:cNvPr>
            <p:cNvCxnSpPr>
              <a:cxnSpLocks/>
            </p:cNvCxnSpPr>
            <p:nvPr/>
          </p:nvCxnSpPr>
          <p:spPr>
            <a:xfrm>
              <a:off x="8815672" y="5018972"/>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E2C0CA64-5601-E94F-8CAA-DCE61AD1A7A5}"/>
                </a:ext>
              </a:extLst>
            </p:cNvPr>
            <p:cNvSpPr/>
            <p:nvPr/>
          </p:nvSpPr>
          <p:spPr>
            <a:xfrm>
              <a:off x="9106461" y="4193730"/>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22" name="Rectangle 21">
              <a:extLst>
                <a:ext uri="{FF2B5EF4-FFF2-40B4-BE49-F238E27FC236}">
                  <a16:creationId xmlns:a16="http://schemas.microsoft.com/office/drawing/2014/main" id="{04FFDAC9-F034-C24F-9D28-E32AE72B3EDB}"/>
                </a:ext>
              </a:extLst>
            </p:cNvPr>
            <p:cNvSpPr/>
            <p:nvPr/>
          </p:nvSpPr>
          <p:spPr>
            <a:xfrm>
              <a:off x="9526524" y="4382746"/>
              <a:ext cx="1443189" cy="284693"/>
            </a:xfrm>
            <a:prstGeom prst="rect">
              <a:avLst/>
            </a:prstGeom>
          </p:spPr>
          <p:txBody>
            <a:bodyPr wrap="square">
              <a:spAutoFit/>
            </a:bodyPr>
            <a:lstStyle/>
            <a:p>
              <a:pPr algn="ctr"/>
              <a:r>
                <a:rPr lang="en-US" sz="1250" dirty="0">
                  <a:ln w="127">
                    <a:noFill/>
                  </a:ln>
                  <a:solidFill>
                    <a:srgbClr val="00FA00"/>
                  </a:solidFill>
                  <a:effectLst>
                    <a:outerShdw dir="11580000" algn="ctr" rotWithShape="0">
                      <a:srgbClr val="000000">
                        <a:alpha val="3000"/>
                      </a:srgbClr>
                    </a:outerShdw>
                  </a:effectLst>
                  <a:latin typeface="Arial" panose="020B0604020202020204" pitchFamily="34" charset="0"/>
                  <a:cs typeface="Arial" panose="020B0604020202020204" pitchFamily="34" charset="0"/>
                </a:rPr>
                <a:t>Gain of $157</a:t>
              </a:r>
            </a:p>
          </p:txBody>
        </p:sp>
        <p:pic>
          <p:nvPicPr>
            <p:cNvPr id="3" name="Picture 2">
              <a:extLst>
                <a:ext uri="{FF2B5EF4-FFF2-40B4-BE49-F238E27FC236}">
                  <a16:creationId xmlns:a16="http://schemas.microsoft.com/office/drawing/2014/main" id="{1D62C5C0-1DCC-4D3D-4F30-41EA54EBE473}"/>
                </a:ext>
              </a:extLst>
            </p:cNvPr>
            <p:cNvPicPr>
              <a:picLocks noChangeAspect="1"/>
            </p:cNvPicPr>
            <p:nvPr/>
          </p:nvPicPr>
          <p:blipFill>
            <a:blip r:embed="rId3"/>
            <a:stretch>
              <a:fillRect/>
            </a:stretch>
          </p:blipFill>
          <p:spPr>
            <a:xfrm>
              <a:off x="7181201" y="4633351"/>
              <a:ext cx="914892" cy="914400"/>
            </a:xfrm>
            <a:prstGeom prst="rect">
              <a:avLst/>
            </a:prstGeom>
          </p:spPr>
        </p:pic>
        <p:pic>
          <p:nvPicPr>
            <p:cNvPr id="6" name="Picture 5">
              <a:extLst>
                <a:ext uri="{FF2B5EF4-FFF2-40B4-BE49-F238E27FC236}">
                  <a16:creationId xmlns:a16="http://schemas.microsoft.com/office/drawing/2014/main" id="{7D012468-BBC7-7ED0-8DF7-305061018171}"/>
                </a:ext>
              </a:extLst>
            </p:cNvPr>
            <p:cNvPicPr>
              <a:picLocks noChangeAspect="1"/>
            </p:cNvPicPr>
            <p:nvPr/>
          </p:nvPicPr>
          <p:blipFill>
            <a:blip r:embed="rId3"/>
            <a:stretch>
              <a:fillRect/>
            </a:stretch>
          </p:blipFill>
          <p:spPr>
            <a:xfrm>
              <a:off x="9792845" y="4655389"/>
              <a:ext cx="914892" cy="914400"/>
            </a:xfrm>
            <a:prstGeom prst="rect">
              <a:avLst/>
            </a:prstGeom>
          </p:spPr>
        </p:pic>
        <p:sp>
          <p:nvSpPr>
            <p:cNvPr id="24" name="Rectangle 23">
              <a:extLst>
                <a:ext uri="{FF2B5EF4-FFF2-40B4-BE49-F238E27FC236}">
                  <a16:creationId xmlns:a16="http://schemas.microsoft.com/office/drawing/2014/main" id="{BA609BEA-3C78-1C4B-8321-9730C81F5852}"/>
                </a:ext>
              </a:extLst>
            </p:cNvPr>
            <p:cNvSpPr>
              <a:spLocks/>
            </p:cNvSpPr>
            <p:nvPr/>
          </p:nvSpPr>
          <p:spPr>
            <a:xfrm>
              <a:off x="9788502" y="4679490"/>
              <a:ext cx="919235" cy="914400"/>
            </a:xfrm>
            <a:prstGeom prst="rect">
              <a:avLst/>
            </a:prstGeom>
            <a:noFill/>
            <a:ln w="5715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ln>
                  <a:solidFill>
                    <a:schemeClr val="tx1"/>
                  </a:solidFill>
                </a:ln>
                <a:solidFill>
                  <a:srgbClr val="00FA00"/>
                </a:solidFill>
              </a:endParaRPr>
            </a:p>
          </p:txBody>
        </p:sp>
        <p:pic>
          <p:nvPicPr>
            <p:cNvPr id="8" name="Picture 7">
              <a:extLst>
                <a:ext uri="{FF2B5EF4-FFF2-40B4-BE49-F238E27FC236}">
                  <a16:creationId xmlns:a16="http://schemas.microsoft.com/office/drawing/2014/main" id="{4D01BECA-9B93-1CFE-892C-AA82C2DBF918}"/>
                </a:ext>
              </a:extLst>
            </p:cNvPr>
            <p:cNvPicPr>
              <a:picLocks noChangeAspect="1"/>
            </p:cNvPicPr>
            <p:nvPr/>
          </p:nvPicPr>
          <p:blipFill>
            <a:blip r:embed="rId4"/>
            <a:stretch>
              <a:fillRect/>
            </a:stretch>
          </p:blipFill>
          <p:spPr>
            <a:xfrm>
              <a:off x="1539477" y="4679490"/>
              <a:ext cx="928116" cy="914400"/>
            </a:xfrm>
            <a:prstGeom prst="rect">
              <a:avLst/>
            </a:prstGeom>
          </p:spPr>
        </p:pic>
        <p:pic>
          <p:nvPicPr>
            <p:cNvPr id="9" name="Picture 8">
              <a:extLst>
                <a:ext uri="{FF2B5EF4-FFF2-40B4-BE49-F238E27FC236}">
                  <a16:creationId xmlns:a16="http://schemas.microsoft.com/office/drawing/2014/main" id="{0DE00CFD-3C73-7C83-4A32-53771194D84F}"/>
                </a:ext>
              </a:extLst>
            </p:cNvPr>
            <p:cNvPicPr>
              <a:picLocks noChangeAspect="1"/>
            </p:cNvPicPr>
            <p:nvPr/>
          </p:nvPicPr>
          <p:blipFill>
            <a:blip r:embed="rId4"/>
            <a:stretch>
              <a:fillRect/>
            </a:stretch>
          </p:blipFill>
          <p:spPr>
            <a:xfrm>
              <a:off x="4114670" y="4722126"/>
              <a:ext cx="928116" cy="914400"/>
            </a:xfrm>
            <a:prstGeom prst="rect">
              <a:avLst/>
            </a:prstGeom>
          </p:spPr>
        </p:pic>
        <p:sp>
          <p:nvSpPr>
            <p:cNvPr id="33" name="Rectangle 32">
              <a:extLst>
                <a:ext uri="{FF2B5EF4-FFF2-40B4-BE49-F238E27FC236}">
                  <a16:creationId xmlns:a16="http://schemas.microsoft.com/office/drawing/2014/main" id="{3080247A-5C3A-7848-87C8-A4D4486DDABE}"/>
                </a:ext>
              </a:extLst>
            </p:cNvPr>
            <p:cNvSpPr>
              <a:spLocks noChangeAspect="1"/>
            </p:cNvSpPr>
            <p:nvPr/>
          </p:nvSpPr>
          <p:spPr>
            <a:xfrm>
              <a:off x="4128441" y="4703591"/>
              <a:ext cx="911165" cy="914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ln>
                  <a:solidFill>
                    <a:schemeClr val="tx1"/>
                  </a:solidFill>
                </a:ln>
                <a:solidFill>
                  <a:srgbClr val="00FA00"/>
                </a:solidFill>
              </a:endParaRPr>
            </a:p>
          </p:txBody>
        </p:sp>
      </p:grpSp>
    </p:spTree>
    <p:extLst>
      <p:ext uri="{BB962C8B-B14F-4D97-AF65-F5344CB8AC3E}">
        <p14:creationId xmlns:p14="http://schemas.microsoft.com/office/powerpoint/2010/main" val="2006289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2A87F684-B905-7B1B-0A84-C183AC8AB8A9}"/>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745587" y="4179662"/>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2" name="Rectangle 1">
              <a:extLst>
                <a:ext uri="{FF2B5EF4-FFF2-40B4-BE49-F238E27FC236}">
                  <a16:creationId xmlns:a16="http://schemas.microsoft.com/office/drawing/2014/main" id="{57CBEFFC-2C6E-8949-9FF5-6F486D824EDB}"/>
                </a:ext>
              </a:extLst>
            </p:cNvPr>
            <p:cNvSpPr/>
            <p:nvPr/>
          </p:nvSpPr>
          <p:spPr>
            <a:xfrm>
              <a:off x="202018" y="463630"/>
              <a:ext cx="11787963" cy="3785652"/>
            </a:xfrm>
            <a:prstGeom prst="rect">
              <a:avLst/>
            </a:prstGeom>
          </p:spPr>
          <p:txBody>
            <a:bodyPr wrap="square">
              <a:spAutoFit/>
            </a:bodyPr>
            <a:lstStyle/>
            <a:p>
              <a:pPr algn="ctr"/>
              <a:r>
                <a:rPr lang="en-US" sz="2400" dirty="0">
                  <a:solidFill>
                    <a:schemeClr val="bg1"/>
                  </a:solidFill>
                  <a:latin typeface="Arial" panose="020B0604020202020204" pitchFamily="34" charset="0"/>
                  <a:cs typeface="Arial" panose="020B0604020202020204" pitchFamily="34" charset="0"/>
                </a:rPr>
                <a:t>To help you learn better, we will present the outcomes for your selected photographs several times. </a:t>
              </a:r>
            </a:p>
            <a:p>
              <a:pPr algn="ctr"/>
              <a:endParaRPr lang="en-US" sz="2400" dirty="0">
                <a:solidFill>
                  <a:schemeClr val="bg1"/>
                </a:solidFill>
                <a:latin typeface="Arial" panose="020B0604020202020204" pitchFamily="34" charset="0"/>
                <a:cs typeface="Arial" panose="020B0604020202020204" pitchFamily="34" charset="0"/>
              </a:endParaRPr>
            </a:p>
            <a:p>
              <a:pPr algn="ctr"/>
              <a:r>
                <a:rPr lang="en-US" sz="2400" dirty="0">
                  <a:solidFill>
                    <a:schemeClr val="bg1"/>
                  </a:solidFill>
                  <a:latin typeface="Arial" panose="020B0604020202020204" pitchFamily="34" charset="0"/>
                  <a:cs typeface="Arial" panose="020B0604020202020204" pitchFamily="34" charset="0"/>
                </a:rPr>
                <a:t>To observe the outcomes, you will need to respond, as follows: </a:t>
              </a:r>
            </a:p>
            <a:p>
              <a:pPr algn="ctr"/>
              <a:r>
                <a:rPr lang="en-US" sz="2400" dirty="0">
                  <a:solidFill>
                    <a:schemeClr val="bg1"/>
                  </a:solidFill>
                  <a:latin typeface="Arial" panose="020B0604020202020204" pitchFamily="34" charset="0"/>
                  <a:cs typeface="Arial" panose="020B0604020202020204" pitchFamily="34" charset="0"/>
                </a:rPr>
                <a:t>When the painting appears, press the SPACE bar. When the outcome appears, press “down arrow” for </a:t>
              </a:r>
              <a:r>
                <a:rPr lang="en-US" sz="2400" dirty="0">
                  <a:solidFill>
                    <a:srgbClr val="FF0000"/>
                  </a:solidFill>
                  <a:latin typeface="Arial" panose="020B0604020202020204" pitchFamily="34" charset="0"/>
                  <a:cs typeface="Arial" panose="020B0604020202020204" pitchFamily="34" charset="0"/>
                </a:rPr>
                <a:t>No gain</a:t>
              </a:r>
              <a:r>
                <a:rPr lang="en-US" sz="2400" dirty="0">
                  <a:solidFill>
                    <a:schemeClr val="bg1"/>
                  </a:solidFill>
                  <a:latin typeface="Arial" panose="020B0604020202020204" pitchFamily="34" charset="0"/>
                  <a:cs typeface="Arial" panose="020B0604020202020204" pitchFamily="34" charset="0"/>
                </a:rPr>
                <a:t>, and press “up arrow” for </a:t>
              </a:r>
              <a:r>
                <a:rPr lang="en-US" sz="2400" dirty="0">
                  <a:solidFill>
                    <a:srgbClr val="00FA00"/>
                  </a:solidFill>
                  <a:latin typeface="Arial" panose="020B0604020202020204" pitchFamily="34" charset="0"/>
                  <a:cs typeface="Arial" panose="020B0604020202020204" pitchFamily="34" charset="0"/>
                </a:rPr>
                <a:t>Gain</a:t>
              </a:r>
              <a:r>
                <a:rPr lang="en-US" sz="2400" dirty="0">
                  <a:solidFill>
                    <a:schemeClr val="bg1"/>
                  </a:solidFill>
                  <a:latin typeface="Arial" panose="020B0604020202020204" pitchFamily="34" charset="0"/>
                  <a:cs typeface="Arial" panose="020B0604020202020204" pitchFamily="34" charset="0"/>
                </a:rPr>
                <a:t>.</a:t>
              </a:r>
            </a:p>
            <a:p>
              <a:pPr algn="ctr"/>
              <a:endParaRPr lang="en-US" sz="2400" dirty="0">
                <a:solidFill>
                  <a:schemeClr val="bg1"/>
                </a:solidFill>
                <a:latin typeface="Arial" panose="020B0604020202020204" pitchFamily="34" charset="0"/>
                <a:cs typeface="Arial" panose="020B0604020202020204" pitchFamily="34" charset="0"/>
              </a:endParaRPr>
            </a:p>
            <a:p>
              <a:pPr algn="ctr"/>
              <a:r>
                <a:rPr lang="en-US" sz="2400" dirty="0">
                  <a:solidFill>
                    <a:schemeClr val="bg1"/>
                  </a:solidFill>
                  <a:latin typeface="Arial" panose="020B0604020202020204" pitchFamily="34" charset="0"/>
                  <a:cs typeface="Arial" panose="020B0604020202020204" pitchFamily="34" charset="0"/>
                </a:rPr>
                <a:t>Use your left hand to press the SPACE bar and your right hand to press the up or down arrows. </a:t>
              </a:r>
            </a:p>
            <a:p>
              <a:pPr algn="ctr"/>
              <a:r>
                <a:rPr lang="en-US" sz="2400" dirty="0">
                  <a:solidFill>
                    <a:schemeClr val="bg1"/>
                  </a:solidFill>
                  <a:latin typeface="Arial" panose="020B0604020202020204" pitchFamily="34" charset="0"/>
                  <a:cs typeface="Arial" panose="020B0604020202020204" pitchFamily="34" charset="0"/>
                </a:rPr>
                <a:t> </a:t>
              </a:r>
            </a:p>
          </p:txBody>
        </p:sp>
        <p:cxnSp>
          <p:nvCxnSpPr>
            <p:cNvPr id="35" name="Straight Arrow Connector 34">
              <a:extLst>
                <a:ext uri="{FF2B5EF4-FFF2-40B4-BE49-F238E27FC236}">
                  <a16:creationId xmlns:a16="http://schemas.microsoft.com/office/drawing/2014/main" id="{34B27CEF-1BEE-3A48-A891-0F698A31422B}"/>
                </a:ext>
              </a:extLst>
            </p:cNvPr>
            <p:cNvCxnSpPr>
              <a:cxnSpLocks/>
            </p:cNvCxnSpPr>
            <p:nvPr/>
          </p:nvCxnSpPr>
          <p:spPr>
            <a:xfrm>
              <a:off x="3128016" y="5004904"/>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F2C4840E-1734-7242-96F3-7E47DA655058}"/>
                </a:ext>
              </a:extLst>
            </p:cNvPr>
            <p:cNvSpPr/>
            <p:nvPr/>
          </p:nvSpPr>
          <p:spPr>
            <a:xfrm>
              <a:off x="3418805" y="4179662"/>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25" name="Rectangle 24">
              <a:extLst>
                <a:ext uri="{FF2B5EF4-FFF2-40B4-BE49-F238E27FC236}">
                  <a16:creationId xmlns:a16="http://schemas.microsoft.com/office/drawing/2014/main" id="{78AB6475-BCED-4C4F-AB93-56A43D12FB47}"/>
                </a:ext>
              </a:extLst>
            </p:cNvPr>
            <p:cNvSpPr/>
            <p:nvPr/>
          </p:nvSpPr>
          <p:spPr>
            <a:xfrm>
              <a:off x="3857134" y="4395896"/>
              <a:ext cx="1443189" cy="284693"/>
            </a:xfrm>
            <a:prstGeom prst="rect">
              <a:avLst/>
            </a:prstGeom>
          </p:spPr>
          <p:txBody>
            <a:bodyPr wrap="square">
              <a:spAutoFit/>
            </a:bodyPr>
            <a:lstStyle/>
            <a:p>
              <a:pPr algn="ctr"/>
              <a:r>
                <a:rPr lang="en-US" sz="1250" dirty="0">
                  <a:ln w="127">
                    <a:noFill/>
                  </a:ln>
                  <a:solidFill>
                    <a:srgbClr val="FF0000"/>
                  </a:solidFill>
                  <a:effectLst>
                    <a:outerShdw dir="11580000" algn="ctr" rotWithShape="0">
                      <a:srgbClr val="000000">
                        <a:alpha val="3000"/>
                      </a:srgbClr>
                    </a:outerShdw>
                  </a:effectLst>
                  <a:latin typeface="Arial" panose="020B0604020202020204" pitchFamily="34" charset="0"/>
                  <a:cs typeface="Arial" panose="020B0604020202020204" pitchFamily="34" charset="0"/>
                </a:rPr>
                <a:t>$0 Earnings</a:t>
              </a:r>
            </a:p>
          </p:txBody>
        </p:sp>
        <p:sp>
          <p:nvSpPr>
            <p:cNvPr id="14" name="Rectangle 13">
              <a:extLst>
                <a:ext uri="{FF2B5EF4-FFF2-40B4-BE49-F238E27FC236}">
                  <a16:creationId xmlns:a16="http://schemas.microsoft.com/office/drawing/2014/main" id="{F7CDC4D2-2F76-A647-9CF9-3E355A4A1274}"/>
                </a:ext>
              </a:extLst>
            </p:cNvPr>
            <p:cNvSpPr/>
            <p:nvPr/>
          </p:nvSpPr>
          <p:spPr>
            <a:xfrm>
              <a:off x="6433243" y="4193730"/>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cxnSp>
          <p:nvCxnSpPr>
            <p:cNvPr id="15" name="Straight Arrow Connector 14">
              <a:extLst>
                <a:ext uri="{FF2B5EF4-FFF2-40B4-BE49-F238E27FC236}">
                  <a16:creationId xmlns:a16="http://schemas.microsoft.com/office/drawing/2014/main" id="{B25110AF-4F83-7844-8053-0350E85B7BD1}"/>
                </a:ext>
              </a:extLst>
            </p:cNvPr>
            <p:cNvCxnSpPr>
              <a:cxnSpLocks/>
            </p:cNvCxnSpPr>
            <p:nvPr/>
          </p:nvCxnSpPr>
          <p:spPr>
            <a:xfrm>
              <a:off x="8815672" y="5018972"/>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E2C0CA64-5601-E94F-8CAA-DCE61AD1A7A5}"/>
                </a:ext>
              </a:extLst>
            </p:cNvPr>
            <p:cNvSpPr/>
            <p:nvPr/>
          </p:nvSpPr>
          <p:spPr>
            <a:xfrm>
              <a:off x="9106461" y="4193730"/>
              <a:ext cx="2365960" cy="1879430"/>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p>
          </p:txBody>
        </p:sp>
        <p:sp>
          <p:nvSpPr>
            <p:cNvPr id="22" name="Rectangle 21">
              <a:extLst>
                <a:ext uri="{FF2B5EF4-FFF2-40B4-BE49-F238E27FC236}">
                  <a16:creationId xmlns:a16="http://schemas.microsoft.com/office/drawing/2014/main" id="{04FFDAC9-F034-C24F-9D28-E32AE72B3EDB}"/>
                </a:ext>
              </a:extLst>
            </p:cNvPr>
            <p:cNvSpPr/>
            <p:nvPr/>
          </p:nvSpPr>
          <p:spPr>
            <a:xfrm>
              <a:off x="9526524" y="4382746"/>
              <a:ext cx="1443189" cy="284693"/>
            </a:xfrm>
            <a:prstGeom prst="rect">
              <a:avLst/>
            </a:prstGeom>
          </p:spPr>
          <p:txBody>
            <a:bodyPr wrap="square">
              <a:spAutoFit/>
            </a:bodyPr>
            <a:lstStyle/>
            <a:p>
              <a:pPr algn="ctr"/>
              <a:r>
                <a:rPr lang="en-US" sz="1250" dirty="0">
                  <a:ln w="127">
                    <a:noFill/>
                  </a:ln>
                  <a:solidFill>
                    <a:srgbClr val="00FA00"/>
                  </a:solidFill>
                  <a:effectLst>
                    <a:outerShdw dir="11580000" algn="ctr" rotWithShape="0">
                      <a:srgbClr val="000000">
                        <a:alpha val="3000"/>
                      </a:srgbClr>
                    </a:outerShdw>
                  </a:effectLst>
                  <a:latin typeface="Arial" panose="020B0604020202020204" pitchFamily="34" charset="0"/>
                  <a:cs typeface="Arial" panose="020B0604020202020204" pitchFamily="34" charset="0"/>
                </a:rPr>
                <a:t>Gain of $157</a:t>
              </a:r>
            </a:p>
          </p:txBody>
        </p:sp>
        <p:pic>
          <p:nvPicPr>
            <p:cNvPr id="3" name="Picture 2">
              <a:extLst>
                <a:ext uri="{FF2B5EF4-FFF2-40B4-BE49-F238E27FC236}">
                  <a16:creationId xmlns:a16="http://schemas.microsoft.com/office/drawing/2014/main" id="{1D62C5C0-1DCC-4D3D-4F30-41EA54EBE473}"/>
                </a:ext>
              </a:extLst>
            </p:cNvPr>
            <p:cNvPicPr>
              <a:picLocks noChangeAspect="1"/>
            </p:cNvPicPr>
            <p:nvPr/>
          </p:nvPicPr>
          <p:blipFill>
            <a:blip r:embed="rId3"/>
            <a:stretch>
              <a:fillRect/>
            </a:stretch>
          </p:blipFill>
          <p:spPr>
            <a:xfrm>
              <a:off x="7181201" y="4633351"/>
              <a:ext cx="914892" cy="914400"/>
            </a:xfrm>
            <a:prstGeom prst="rect">
              <a:avLst/>
            </a:prstGeom>
          </p:spPr>
        </p:pic>
        <p:pic>
          <p:nvPicPr>
            <p:cNvPr id="6" name="Picture 5">
              <a:extLst>
                <a:ext uri="{FF2B5EF4-FFF2-40B4-BE49-F238E27FC236}">
                  <a16:creationId xmlns:a16="http://schemas.microsoft.com/office/drawing/2014/main" id="{7D012468-BBC7-7ED0-8DF7-305061018171}"/>
                </a:ext>
              </a:extLst>
            </p:cNvPr>
            <p:cNvPicPr>
              <a:picLocks noChangeAspect="1"/>
            </p:cNvPicPr>
            <p:nvPr/>
          </p:nvPicPr>
          <p:blipFill>
            <a:blip r:embed="rId3"/>
            <a:stretch>
              <a:fillRect/>
            </a:stretch>
          </p:blipFill>
          <p:spPr>
            <a:xfrm>
              <a:off x="9792845" y="4655389"/>
              <a:ext cx="914892" cy="914400"/>
            </a:xfrm>
            <a:prstGeom prst="rect">
              <a:avLst/>
            </a:prstGeom>
          </p:spPr>
        </p:pic>
        <p:sp>
          <p:nvSpPr>
            <p:cNvPr id="24" name="Rectangle 23">
              <a:extLst>
                <a:ext uri="{FF2B5EF4-FFF2-40B4-BE49-F238E27FC236}">
                  <a16:creationId xmlns:a16="http://schemas.microsoft.com/office/drawing/2014/main" id="{BA609BEA-3C78-1C4B-8321-9730C81F5852}"/>
                </a:ext>
              </a:extLst>
            </p:cNvPr>
            <p:cNvSpPr>
              <a:spLocks/>
            </p:cNvSpPr>
            <p:nvPr/>
          </p:nvSpPr>
          <p:spPr>
            <a:xfrm>
              <a:off x="9788502" y="4679490"/>
              <a:ext cx="919235" cy="914400"/>
            </a:xfrm>
            <a:prstGeom prst="rect">
              <a:avLst/>
            </a:prstGeom>
            <a:noFill/>
            <a:ln w="57150">
              <a:solidFill>
                <a:srgbClr val="00FA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ln>
                  <a:solidFill>
                    <a:schemeClr val="tx1"/>
                  </a:solidFill>
                </a:ln>
                <a:solidFill>
                  <a:srgbClr val="00FA00"/>
                </a:solidFill>
              </a:endParaRPr>
            </a:p>
          </p:txBody>
        </p:sp>
        <p:pic>
          <p:nvPicPr>
            <p:cNvPr id="9" name="Picture 8">
              <a:extLst>
                <a:ext uri="{FF2B5EF4-FFF2-40B4-BE49-F238E27FC236}">
                  <a16:creationId xmlns:a16="http://schemas.microsoft.com/office/drawing/2014/main" id="{0DE00CFD-3C73-7C83-4A32-53771194D84F}"/>
                </a:ext>
              </a:extLst>
            </p:cNvPr>
            <p:cNvPicPr>
              <a:picLocks noChangeAspect="1"/>
            </p:cNvPicPr>
            <p:nvPr/>
          </p:nvPicPr>
          <p:blipFill>
            <a:blip r:embed="rId4"/>
            <a:stretch>
              <a:fillRect/>
            </a:stretch>
          </p:blipFill>
          <p:spPr>
            <a:xfrm>
              <a:off x="4114670" y="4722126"/>
              <a:ext cx="928116" cy="914400"/>
            </a:xfrm>
            <a:prstGeom prst="rect">
              <a:avLst/>
            </a:prstGeom>
          </p:spPr>
        </p:pic>
        <p:sp>
          <p:nvSpPr>
            <p:cNvPr id="33" name="Rectangle 32">
              <a:extLst>
                <a:ext uri="{FF2B5EF4-FFF2-40B4-BE49-F238E27FC236}">
                  <a16:creationId xmlns:a16="http://schemas.microsoft.com/office/drawing/2014/main" id="{3080247A-5C3A-7848-87C8-A4D4486DDABE}"/>
                </a:ext>
              </a:extLst>
            </p:cNvPr>
            <p:cNvSpPr>
              <a:spLocks noChangeAspect="1"/>
            </p:cNvSpPr>
            <p:nvPr/>
          </p:nvSpPr>
          <p:spPr>
            <a:xfrm>
              <a:off x="4128441" y="4703591"/>
              <a:ext cx="911165" cy="914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ln>
                  <a:solidFill>
                    <a:schemeClr val="tx1"/>
                  </a:solidFill>
                </a:ln>
                <a:solidFill>
                  <a:srgbClr val="00FA00"/>
                </a:solidFill>
              </a:endParaRPr>
            </a:p>
          </p:txBody>
        </p:sp>
        <p:pic>
          <p:nvPicPr>
            <p:cNvPr id="7" name="Picture 6">
              <a:extLst>
                <a:ext uri="{FF2B5EF4-FFF2-40B4-BE49-F238E27FC236}">
                  <a16:creationId xmlns:a16="http://schemas.microsoft.com/office/drawing/2014/main" id="{869B8343-4D3E-4923-2DDF-C4C7C1CED5C4}"/>
                </a:ext>
              </a:extLst>
            </p:cNvPr>
            <p:cNvPicPr>
              <a:picLocks noChangeAspect="1"/>
            </p:cNvPicPr>
            <p:nvPr/>
          </p:nvPicPr>
          <p:blipFill>
            <a:blip r:embed="rId5"/>
            <a:stretch>
              <a:fillRect/>
            </a:stretch>
          </p:blipFill>
          <p:spPr>
            <a:xfrm>
              <a:off x="1247264" y="5942963"/>
              <a:ext cx="1362605" cy="457023"/>
            </a:xfrm>
            <a:prstGeom prst="rect">
              <a:avLst/>
            </a:prstGeom>
          </p:spPr>
        </p:pic>
        <p:pic>
          <p:nvPicPr>
            <p:cNvPr id="10" name="Picture 9">
              <a:extLst>
                <a:ext uri="{FF2B5EF4-FFF2-40B4-BE49-F238E27FC236}">
                  <a16:creationId xmlns:a16="http://schemas.microsoft.com/office/drawing/2014/main" id="{F4FC89C1-0AB5-489E-00A9-4E0B5D6F51CD}"/>
                </a:ext>
              </a:extLst>
            </p:cNvPr>
            <p:cNvPicPr>
              <a:picLocks noChangeAspect="1"/>
            </p:cNvPicPr>
            <p:nvPr/>
          </p:nvPicPr>
          <p:blipFill>
            <a:blip r:embed="rId6"/>
            <a:stretch>
              <a:fillRect/>
            </a:stretch>
          </p:blipFill>
          <p:spPr>
            <a:xfrm flipH="1">
              <a:off x="1497348" y="6198993"/>
              <a:ext cx="356962" cy="365760"/>
            </a:xfrm>
            <a:prstGeom prst="rect">
              <a:avLst/>
            </a:prstGeom>
          </p:spPr>
        </p:pic>
        <p:pic>
          <p:nvPicPr>
            <p:cNvPr id="11" name="Picture 10">
              <a:extLst>
                <a:ext uri="{FF2B5EF4-FFF2-40B4-BE49-F238E27FC236}">
                  <a16:creationId xmlns:a16="http://schemas.microsoft.com/office/drawing/2014/main" id="{7D3D9798-F2F5-7DB0-456A-6694AFA136EE}"/>
                </a:ext>
              </a:extLst>
            </p:cNvPr>
            <p:cNvPicPr>
              <a:picLocks noChangeAspect="1"/>
            </p:cNvPicPr>
            <p:nvPr/>
          </p:nvPicPr>
          <p:blipFill>
            <a:blip r:embed="rId7"/>
            <a:stretch>
              <a:fillRect/>
            </a:stretch>
          </p:blipFill>
          <p:spPr>
            <a:xfrm>
              <a:off x="4206546" y="5835369"/>
              <a:ext cx="744363" cy="485554"/>
            </a:xfrm>
            <a:prstGeom prst="rect">
              <a:avLst/>
            </a:prstGeom>
          </p:spPr>
        </p:pic>
        <p:pic>
          <p:nvPicPr>
            <p:cNvPr id="13" name="Picture 12">
              <a:extLst>
                <a:ext uri="{FF2B5EF4-FFF2-40B4-BE49-F238E27FC236}">
                  <a16:creationId xmlns:a16="http://schemas.microsoft.com/office/drawing/2014/main" id="{432634E3-6E71-EDB9-22D2-75B00B50957B}"/>
                </a:ext>
              </a:extLst>
            </p:cNvPr>
            <p:cNvPicPr>
              <a:picLocks noChangeAspect="1"/>
            </p:cNvPicPr>
            <p:nvPr/>
          </p:nvPicPr>
          <p:blipFill>
            <a:blip r:embed="rId6"/>
            <a:stretch>
              <a:fillRect/>
            </a:stretch>
          </p:blipFill>
          <p:spPr>
            <a:xfrm>
              <a:off x="4499265" y="6222108"/>
              <a:ext cx="356962" cy="365760"/>
            </a:xfrm>
            <a:prstGeom prst="rect">
              <a:avLst/>
            </a:prstGeom>
          </p:spPr>
        </p:pic>
        <p:pic>
          <p:nvPicPr>
            <p:cNvPr id="16" name="Picture 15">
              <a:extLst>
                <a:ext uri="{FF2B5EF4-FFF2-40B4-BE49-F238E27FC236}">
                  <a16:creationId xmlns:a16="http://schemas.microsoft.com/office/drawing/2014/main" id="{DBCB996E-055D-B782-6D01-EB133940869A}"/>
                </a:ext>
              </a:extLst>
            </p:cNvPr>
            <p:cNvPicPr>
              <a:picLocks noChangeAspect="1"/>
            </p:cNvPicPr>
            <p:nvPr/>
          </p:nvPicPr>
          <p:blipFill>
            <a:blip r:embed="rId5"/>
            <a:stretch>
              <a:fillRect/>
            </a:stretch>
          </p:blipFill>
          <p:spPr>
            <a:xfrm>
              <a:off x="6996322" y="5933460"/>
              <a:ext cx="1362605" cy="457023"/>
            </a:xfrm>
            <a:prstGeom prst="rect">
              <a:avLst/>
            </a:prstGeom>
          </p:spPr>
        </p:pic>
        <p:pic>
          <p:nvPicPr>
            <p:cNvPr id="17" name="Picture 16">
              <a:extLst>
                <a:ext uri="{FF2B5EF4-FFF2-40B4-BE49-F238E27FC236}">
                  <a16:creationId xmlns:a16="http://schemas.microsoft.com/office/drawing/2014/main" id="{165FF455-EA9E-79E9-56BA-D5332CD1772E}"/>
                </a:ext>
              </a:extLst>
            </p:cNvPr>
            <p:cNvPicPr>
              <a:picLocks noChangeAspect="1"/>
            </p:cNvPicPr>
            <p:nvPr/>
          </p:nvPicPr>
          <p:blipFill>
            <a:blip r:embed="rId6"/>
            <a:stretch>
              <a:fillRect/>
            </a:stretch>
          </p:blipFill>
          <p:spPr>
            <a:xfrm flipH="1">
              <a:off x="7246406" y="6189490"/>
              <a:ext cx="356962" cy="365760"/>
            </a:xfrm>
            <a:prstGeom prst="rect">
              <a:avLst/>
            </a:prstGeom>
          </p:spPr>
        </p:pic>
        <p:pic>
          <p:nvPicPr>
            <p:cNvPr id="19" name="Picture 18">
              <a:extLst>
                <a:ext uri="{FF2B5EF4-FFF2-40B4-BE49-F238E27FC236}">
                  <a16:creationId xmlns:a16="http://schemas.microsoft.com/office/drawing/2014/main" id="{A837F3C0-766A-0604-EACA-0D940C4282D1}"/>
                </a:ext>
              </a:extLst>
            </p:cNvPr>
            <p:cNvPicPr>
              <a:picLocks noChangeAspect="1"/>
            </p:cNvPicPr>
            <p:nvPr/>
          </p:nvPicPr>
          <p:blipFill>
            <a:blip r:embed="rId7"/>
            <a:stretch>
              <a:fillRect/>
            </a:stretch>
          </p:blipFill>
          <p:spPr>
            <a:xfrm>
              <a:off x="9955604" y="5837441"/>
              <a:ext cx="744363" cy="485554"/>
            </a:xfrm>
            <a:prstGeom prst="rect">
              <a:avLst/>
            </a:prstGeom>
          </p:spPr>
        </p:pic>
        <p:pic>
          <p:nvPicPr>
            <p:cNvPr id="20" name="Picture 19">
              <a:extLst>
                <a:ext uri="{FF2B5EF4-FFF2-40B4-BE49-F238E27FC236}">
                  <a16:creationId xmlns:a16="http://schemas.microsoft.com/office/drawing/2014/main" id="{1250411B-3AE0-C0D6-DF84-766F7FDB0B0D}"/>
                </a:ext>
              </a:extLst>
            </p:cNvPr>
            <p:cNvPicPr>
              <a:picLocks noChangeAspect="1"/>
            </p:cNvPicPr>
            <p:nvPr/>
          </p:nvPicPr>
          <p:blipFill>
            <a:blip r:embed="rId6"/>
            <a:stretch>
              <a:fillRect/>
            </a:stretch>
          </p:blipFill>
          <p:spPr>
            <a:xfrm>
              <a:off x="10255827" y="5945240"/>
              <a:ext cx="356962" cy="365760"/>
            </a:xfrm>
            <a:prstGeom prst="rect">
              <a:avLst/>
            </a:prstGeom>
          </p:spPr>
        </p:pic>
        <p:pic>
          <p:nvPicPr>
            <p:cNvPr id="26" name="Picture 25">
              <a:extLst>
                <a:ext uri="{FF2B5EF4-FFF2-40B4-BE49-F238E27FC236}">
                  <a16:creationId xmlns:a16="http://schemas.microsoft.com/office/drawing/2014/main" id="{5C332A69-C8A9-AC09-A327-C9E9D7A1CAA0}"/>
                </a:ext>
              </a:extLst>
            </p:cNvPr>
            <p:cNvPicPr>
              <a:picLocks noChangeAspect="1"/>
            </p:cNvPicPr>
            <p:nvPr/>
          </p:nvPicPr>
          <p:blipFill>
            <a:blip r:embed="rId4"/>
            <a:stretch>
              <a:fillRect/>
            </a:stretch>
          </p:blipFill>
          <p:spPr>
            <a:xfrm>
              <a:off x="1539477" y="4679490"/>
              <a:ext cx="928116" cy="914400"/>
            </a:xfrm>
            <a:prstGeom prst="rect">
              <a:avLst/>
            </a:prstGeom>
          </p:spPr>
        </p:pic>
      </p:grpSp>
    </p:spTree>
    <p:extLst>
      <p:ext uri="{BB962C8B-B14F-4D97-AF65-F5344CB8AC3E}">
        <p14:creationId xmlns:p14="http://schemas.microsoft.com/office/powerpoint/2010/main" val="2724111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7CA0FA94-36BF-C2E3-12F7-74D2FFA2E700}"/>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452884" y="734304"/>
              <a:ext cx="11360530" cy="313932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Now that you are an expert art dealer, you are asked to prepare a portfolio of high-value photographs. </a:t>
              </a:r>
            </a:p>
            <a:p>
              <a:pPr algn="ctr"/>
              <a:r>
                <a:rPr lang="en-US" sz="2200" dirty="0">
                  <a:solidFill>
                    <a:schemeClr val="bg1"/>
                  </a:solidFill>
                  <a:latin typeface="Arial" panose="020B0604020202020204" pitchFamily="34" charset="0"/>
                  <a:cs typeface="Arial" panose="020B0604020202020204" pitchFamily="34" charset="0"/>
                </a:rPr>
                <a:t>You will make a series of new choices among photographs. We will pay you additional bonus money based on your choices in this phase of the experiment. </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Please place your right index finger on the ”K” key, and the left index finger on the “D” key.</a:t>
              </a:r>
            </a:p>
            <a:p>
              <a:pPr algn="ctr"/>
              <a:r>
                <a:rPr lang="en-US" sz="2200" dirty="0">
                  <a:solidFill>
                    <a:schemeClr val="bg1"/>
                  </a:solidFill>
                  <a:latin typeface="Arial" panose="020B0604020202020204" pitchFamily="34" charset="0"/>
                  <a:cs typeface="Arial" panose="020B0604020202020204" pitchFamily="34" charset="0"/>
                </a:rPr>
                <a:t>To choose the left painting press “D”, and to choose the right painting press “K”</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You will have up to 2.5 seconds to make each decision.</a:t>
              </a:r>
            </a:p>
          </p:txBody>
        </p:sp>
        <p:sp>
          <p:nvSpPr>
            <p:cNvPr id="20" name="Rectangle 19">
              <a:extLst>
                <a:ext uri="{FF2B5EF4-FFF2-40B4-BE49-F238E27FC236}">
                  <a16:creationId xmlns:a16="http://schemas.microsoft.com/office/drawing/2014/main" id="{40821990-1CC0-C641-A9C4-EEF0985F6826}"/>
                </a:ext>
              </a:extLst>
            </p:cNvPr>
            <p:cNvSpPr/>
            <p:nvPr/>
          </p:nvSpPr>
          <p:spPr>
            <a:xfrm>
              <a:off x="2122706" y="4215113"/>
              <a:ext cx="3853543"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B044AB0-6F1C-094B-84AD-2881463CA195}"/>
                </a:ext>
              </a:extLst>
            </p:cNvPr>
            <p:cNvSpPr/>
            <p:nvPr/>
          </p:nvSpPr>
          <p:spPr>
            <a:xfrm>
              <a:off x="1906518" y="4429226"/>
              <a:ext cx="4304220" cy="284693"/>
            </a:xfrm>
            <a:prstGeom prst="rect">
              <a:avLst/>
            </a:prstGeom>
          </p:spPr>
          <p:txBody>
            <a:bodyPr wrap="square">
              <a:spAutoFit/>
            </a:bodyPr>
            <a:lstStyle/>
            <a:p>
              <a:pPr algn="ctr"/>
              <a:r>
                <a:rPr lang="en-US" sz="1250" dirty="0">
                  <a:solidFill>
                    <a:schemeClr val="bg1"/>
                  </a:solidFill>
                  <a:latin typeface="Arial" panose="020B0604020202020204" pitchFamily="34" charset="0"/>
                  <a:cs typeface="Arial" panose="020B0604020202020204" pitchFamily="34" charset="0"/>
                </a:rPr>
                <a:t>Which photograph do you choose?</a:t>
              </a:r>
              <a:endParaRPr lang="en-US" sz="1250" dirty="0">
                <a:solidFill>
                  <a:schemeClr val="bg1"/>
                </a:solidFill>
                <a:effectLst/>
                <a:latin typeface="Arial" panose="020B0604020202020204" pitchFamily="34" charset="0"/>
                <a:cs typeface="Arial" panose="020B0604020202020204" pitchFamily="34" charset="0"/>
              </a:endParaRPr>
            </a:p>
          </p:txBody>
        </p:sp>
        <p:sp>
          <p:nvSpPr>
            <p:cNvPr id="28" name="Rectangle 27">
              <a:extLst>
                <a:ext uri="{FF2B5EF4-FFF2-40B4-BE49-F238E27FC236}">
                  <a16:creationId xmlns:a16="http://schemas.microsoft.com/office/drawing/2014/main" id="{B05BE0DF-B526-8D40-B013-172DBE276B7A}"/>
                </a:ext>
              </a:extLst>
            </p:cNvPr>
            <p:cNvSpPr/>
            <p:nvPr/>
          </p:nvSpPr>
          <p:spPr>
            <a:xfrm>
              <a:off x="6417824" y="4224438"/>
              <a:ext cx="3853543"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E467900E-E1E1-B84B-82E6-2599DA41C9BC}"/>
                </a:ext>
              </a:extLst>
            </p:cNvPr>
            <p:cNvSpPr/>
            <p:nvPr/>
          </p:nvSpPr>
          <p:spPr>
            <a:xfrm>
              <a:off x="6195141" y="4437055"/>
              <a:ext cx="4304220" cy="292388"/>
            </a:xfrm>
            <a:prstGeom prst="rect">
              <a:avLst/>
            </a:prstGeom>
          </p:spPr>
          <p:txBody>
            <a:bodyPr wrap="square">
              <a:spAutoFit/>
            </a:bodyPr>
            <a:lstStyle/>
            <a:p>
              <a:pPr algn="ctr"/>
              <a:r>
                <a:rPr lang="en-US" sz="1250" dirty="0">
                  <a:solidFill>
                    <a:schemeClr val="bg1"/>
                  </a:solidFill>
                  <a:latin typeface="Arial" panose="020B0604020202020204" pitchFamily="34" charset="0"/>
                  <a:cs typeface="Arial" panose="020B0604020202020204" pitchFamily="34" charset="0"/>
                </a:rPr>
                <a:t>Which photograph do you choose?</a:t>
              </a:r>
            </a:p>
          </p:txBody>
        </p:sp>
        <p:cxnSp>
          <p:nvCxnSpPr>
            <p:cNvPr id="37" name="Straight Arrow Connector 36">
              <a:extLst>
                <a:ext uri="{FF2B5EF4-FFF2-40B4-BE49-F238E27FC236}">
                  <a16:creationId xmlns:a16="http://schemas.microsoft.com/office/drawing/2014/main" id="{B1478ED8-DA0A-4640-B642-0FAABACA8116}"/>
                </a:ext>
              </a:extLst>
            </p:cNvPr>
            <p:cNvCxnSpPr>
              <a:cxnSpLocks/>
            </p:cNvCxnSpPr>
            <p:nvPr/>
          </p:nvCxnSpPr>
          <p:spPr>
            <a:xfrm>
              <a:off x="5969858" y="5216310"/>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256E9BB4-86F7-9C4D-B387-0F63738116D7}"/>
                </a:ext>
              </a:extLst>
            </p:cNvPr>
            <p:cNvPicPr>
              <a:picLocks noChangeAspect="1"/>
            </p:cNvPicPr>
            <p:nvPr/>
          </p:nvPicPr>
          <p:blipFill>
            <a:blip r:embed="rId3"/>
            <a:stretch>
              <a:fillRect/>
            </a:stretch>
          </p:blipFill>
          <p:spPr>
            <a:xfrm>
              <a:off x="3410260" y="6089920"/>
              <a:ext cx="393807" cy="374904"/>
            </a:xfrm>
            <a:prstGeom prst="rect">
              <a:avLst/>
            </a:prstGeom>
          </p:spPr>
        </p:pic>
        <p:pic>
          <p:nvPicPr>
            <p:cNvPr id="19" name="Picture 18">
              <a:extLst>
                <a:ext uri="{FF2B5EF4-FFF2-40B4-BE49-F238E27FC236}">
                  <a16:creationId xmlns:a16="http://schemas.microsoft.com/office/drawing/2014/main" id="{F90D8740-B8AE-B345-A082-5AFAEFA1A192}"/>
                </a:ext>
              </a:extLst>
            </p:cNvPr>
            <p:cNvPicPr>
              <a:picLocks noChangeAspect="1"/>
            </p:cNvPicPr>
            <p:nvPr/>
          </p:nvPicPr>
          <p:blipFill>
            <a:blip r:embed="rId4"/>
            <a:stretch>
              <a:fillRect/>
            </a:stretch>
          </p:blipFill>
          <p:spPr>
            <a:xfrm>
              <a:off x="4236037" y="6096943"/>
              <a:ext cx="395381" cy="374904"/>
            </a:xfrm>
            <a:prstGeom prst="rect">
              <a:avLst/>
            </a:prstGeom>
          </p:spPr>
        </p:pic>
        <p:pic>
          <p:nvPicPr>
            <p:cNvPr id="21" name="Picture 20">
              <a:extLst>
                <a:ext uri="{FF2B5EF4-FFF2-40B4-BE49-F238E27FC236}">
                  <a16:creationId xmlns:a16="http://schemas.microsoft.com/office/drawing/2014/main" id="{6458F680-F903-4E4C-A7C1-3C9599AA8EC7}"/>
                </a:ext>
              </a:extLst>
            </p:cNvPr>
            <p:cNvPicPr>
              <a:picLocks noChangeAspect="1"/>
            </p:cNvPicPr>
            <p:nvPr/>
          </p:nvPicPr>
          <p:blipFill>
            <a:blip r:embed="rId5"/>
            <a:stretch>
              <a:fillRect/>
            </a:stretch>
          </p:blipFill>
          <p:spPr>
            <a:xfrm>
              <a:off x="4450176" y="6280084"/>
              <a:ext cx="376829" cy="386116"/>
            </a:xfrm>
            <a:prstGeom prst="rect">
              <a:avLst/>
            </a:prstGeom>
          </p:spPr>
        </p:pic>
        <p:pic>
          <p:nvPicPr>
            <p:cNvPr id="7" name="Picture 6">
              <a:extLst>
                <a:ext uri="{FF2B5EF4-FFF2-40B4-BE49-F238E27FC236}">
                  <a16:creationId xmlns:a16="http://schemas.microsoft.com/office/drawing/2014/main" id="{8BFB5C95-F14F-E577-B822-635615AF852C}"/>
                </a:ext>
              </a:extLst>
            </p:cNvPr>
            <p:cNvPicPr>
              <a:picLocks noChangeAspect="1"/>
            </p:cNvPicPr>
            <p:nvPr/>
          </p:nvPicPr>
          <p:blipFill>
            <a:blip r:embed="rId6"/>
            <a:stretch>
              <a:fillRect/>
            </a:stretch>
          </p:blipFill>
          <p:spPr>
            <a:xfrm>
              <a:off x="4166308" y="4867239"/>
              <a:ext cx="914892" cy="914400"/>
            </a:xfrm>
            <a:prstGeom prst="rect">
              <a:avLst/>
            </a:prstGeom>
          </p:spPr>
        </p:pic>
        <p:pic>
          <p:nvPicPr>
            <p:cNvPr id="8" name="Picture 7">
              <a:extLst>
                <a:ext uri="{FF2B5EF4-FFF2-40B4-BE49-F238E27FC236}">
                  <a16:creationId xmlns:a16="http://schemas.microsoft.com/office/drawing/2014/main" id="{4CD64CF7-0374-76FF-4926-033409E89384}"/>
                </a:ext>
              </a:extLst>
            </p:cNvPr>
            <p:cNvPicPr>
              <a:picLocks noChangeAspect="1"/>
            </p:cNvPicPr>
            <p:nvPr/>
          </p:nvPicPr>
          <p:blipFill>
            <a:blip r:embed="rId7"/>
            <a:stretch>
              <a:fillRect/>
            </a:stretch>
          </p:blipFill>
          <p:spPr>
            <a:xfrm>
              <a:off x="3020086" y="4874071"/>
              <a:ext cx="928116" cy="914400"/>
            </a:xfrm>
            <a:prstGeom prst="rect">
              <a:avLst/>
            </a:prstGeom>
          </p:spPr>
        </p:pic>
        <p:pic>
          <p:nvPicPr>
            <p:cNvPr id="9" name="Picture 8">
              <a:extLst>
                <a:ext uri="{FF2B5EF4-FFF2-40B4-BE49-F238E27FC236}">
                  <a16:creationId xmlns:a16="http://schemas.microsoft.com/office/drawing/2014/main" id="{A4A8BF33-8820-88AE-A514-5D1237C93944}"/>
                </a:ext>
              </a:extLst>
            </p:cNvPr>
            <p:cNvPicPr>
              <a:picLocks noChangeAspect="1"/>
            </p:cNvPicPr>
            <p:nvPr/>
          </p:nvPicPr>
          <p:blipFill>
            <a:blip r:embed="rId6"/>
            <a:stretch>
              <a:fillRect/>
            </a:stretch>
          </p:blipFill>
          <p:spPr>
            <a:xfrm>
              <a:off x="8487086" y="4829523"/>
              <a:ext cx="914892" cy="914400"/>
            </a:xfrm>
            <a:prstGeom prst="rect">
              <a:avLst/>
            </a:prstGeom>
          </p:spPr>
        </p:pic>
        <p:pic>
          <p:nvPicPr>
            <p:cNvPr id="10" name="Picture 9">
              <a:extLst>
                <a:ext uri="{FF2B5EF4-FFF2-40B4-BE49-F238E27FC236}">
                  <a16:creationId xmlns:a16="http://schemas.microsoft.com/office/drawing/2014/main" id="{8FC7E568-57D5-9A49-8E17-A3D11CACBD29}"/>
                </a:ext>
              </a:extLst>
            </p:cNvPr>
            <p:cNvPicPr>
              <a:picLocks noChangeAspect="1"/>
            </p:cNvPicPr>
            <p:nvPr/>
          </p:nvPicPr>
          <p:blipFill>
            <a:blip r:embed="rId7"/>
            <a:stretch>
              <a:fillRect/>
            </a:stretch>
          </p:blipFill>
          <p:spPr>
            <a:xfrm>
              <a:off x="7340864" y="4836355"/>
              <a:ext cx="928116" cy="914400"/>
            </a:xfrm>
            <a:prstGeom prst="rect">
              <a:avLst/>
            </a:prstGeom>
          </p:spPr>
        </p:pic>
        <p:sp>
          <p:nvSpPr>
            <p:cNvPr id="29" name="Rectangle 28">
              <a:extLst>
                <a:ext uri="{FF2B5EF4-FFF2-40B4-BE49-F238E27FC236}">
                  <a16:creationId xmlns:a16="http://schemas.microsoft.com/office/drawing/2014/main" id="{EB6E3449-8A25-9441-9F57-558C668A5474}"/>
                </a:ext>
              </a:extLst>
            </p:cNvPr>
            <p:cNvSpPr>
              <a:spLocks noChangeAspect="1"/>
            </p:cNvSpPr>
            <p:nvPr/>
          </p:nvSpPr>
          <p:spPr>
            <a:xfrm>
              <a:off x="8512183" y="4836355"/>
              <a:ext cx="908369" cy="91440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a:ln>
                  <a:solidFill>
                    <a:schemeClr val="tx1"/>
                  </a:solidFill>
                </a:ln>
                <a:solidFill>
                  <a:srgbClr val="00FA00"/>
                </a:solidFill>
              </a:endParaRPr>
            </a:p>
          </p:txBody>
        </p:sp>
      </p:grpSp>
    </p:spTree>
    <p:extLst>
      <p:ext uri="{BB962C8B-B14F-4D97-AF65-F5344CB8AC3E}">
        <p14:creationId xmlns:p14="http://schemas.microsoft.com/office/powerpoint/2010/main" val="3347353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D1B21B44-8C46-6A24-C9D3-FF1C91D3A084}"/>
              </a:ext>
            </a:extLst>
          </p:cNvPr>
          <p:cNvGrpSpPr/>
          <p:nvPr/>
        </p:nvGrpSpPr>
        <p:grpSpPr>
          <a:xfrm>
            <a:off x="0" y="0"/>
            <a:ext cx="12229149" cy="6858000"/>
            <a:chOff x="0" y="0"/>
            <a:chExt cx="12229149"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3" name="Rectangle 22">
              <a:extLst>
                <a:ext uri="{FF2B5EF4-FFF2-40B4-BE49-F238E27FC236}">
                  <a16:creationId xmlns:a16="http://schemas.microsoft.com/office/drawing/2014/main" id="{CF655C89-525C-E64E-AACC-A14F0F41C8C9}"/>
                </a:ext>
              </a:extLst>
            </p:cNvPr>
            <p:cNvSpPr/>
            <p:nvPr/>
          </p:nvSpPr>
          <p:spPr>
            <a:xfrm>
              <a:off x="37149" y="6244654"/>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57CBEFFC-2C6E-8949-9FF5-6F486D824EDB}"/>
                </a:ext>
              </a:extLst>
            </p:cNvPr>
            <p:cNvSpPr/>
            <p:nvPr/>
          </p:nvSpPr>
          <p:spPr>
            <a:xfrm>
              <a:off x="720022" y="299301"/>
              <a:ext cx="10882840" cy="3477875"/>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Let’s check what you remember from the beginning of the experiment where you had to decide which photograph should go on auction (up to 10 seconds). </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You will see pairs of photographs. Please tell us whether you already saw this exact pair in the beginning of the experiment (”Intact”/up arrow) or whether this is a recombined pair you have not seen before (“Recombined”/down arrow). </a:t>
              </a:r>
              <a:r>
                <a:rPr lang="en-US" sz="2200" dirty="0">
                  <a:solidFill>
                    <a:schemeClr val="bg1"/>
                  </a:solidFill>
                  <a:latin typeface="Arial" panose="020B0604020202020204" pitchFamily="34" charset="0"/>
                </a:rPr>
                <a:t>Recombined pairs include </a:t>
              </a:r>
              <a:r>
                <a:rPr lang="en-US" sz="2200" dirty="0">
                  <a:solidFill>
                    <a:schemeClr val="bg1"/>
                  </a:solidFill>
                  <a:latin typeface="Arial" panose="020B0604020202020204" pitchFamily="34" charset="0"/>
                  <a:cs typeface="Arial" panose="020B0604020202020204" pitchFamily="34" charset="0"/>
                </a:rPr>
                <a:t>photographs</a:t>
              </a:r>
              <a:r>
                <a:rPr lang="en-US" sz="2200" dirty="0">
                  <a:solidFill>
                    <a:schemeClr val="bg1"/>
                  </a:solidFill>
                  <a:latin typeface="Arial" panose="020B0604020202020204" pitchFamily="34" charset="0"/>
                </a:rPr>
                <a:t> you have seen before, yet not in this unique pairing.</a:t>
              </a:r>
            </a:p>
            <a:p>
              <a:pPr algn="ctr"/>
              <a:endParaRPr lang="en-US" sz="2200" dirty="0">
                <a:solidFill>
                  <a:schemeClr val="bg1"/>
                </a:solidFill>
                <a:latin typeface="Arial" panose="020B0604020202020204" pitchFamily="34" charset="0"/>
                <a:cs typeface="Arial" panose="020B0604020202020204" pitchFamily="34" charset="0"/>
              </a:endParaRPr>
            </a:p>
            <a:p>
              <a:pPr algn="ctr"/>
              <a:r>
                <a:rPr lang="en-US" sz="2200" dirty="0">
                  <a:solidFill>
                    <a:schemeClr val="bg1"/>
                  </a:solidFill>
                  <a:latin typeface="Arial" panose="020B0604020202020204" pitchFamily="34" charset="0"/>
                  <a:cs typeface="Arial" panose="020B0604020202020204" pitchFamily="34" charset="0"/>
                </a:rPr>
                <a:t>We will also ask you what you remember about the choices you made in the beginning of the experiment (using “D” and “K” keys).</a:t>
              </a:r>
            </a:p>
          </p:txBody>
        </p:sp>
        <p:sp>
          <p:nvSpPr>
            <p:cNvPr id="16" name="Rectangle 15">
              <a:extLst>
                <a:ext uri="{FF2B5EF4-FFF2-40B4-BE49-F238E27FC236}">
                  <a16:creationId xmlns:a16="http://schemas.microsoft.com/office/drawing/2014/main" id="{8B09E8FE-6ABA-7845-BCC8-003B0D75C516}"/>
                </a:ext>
              </a:extLst>
            </p:cNvPr>
            <p:cNvSpPr/>
            <p:nvPr/>
          </p:nvSpPr>
          <p:spPr>
            <a:xfrm>
              <a:off x="795731" y="4178529"/>
              <a:ext cx="2379689"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F573657-E0DF-824E-BE6E-65F435D60A78}"/>
                </a:ext>
              </a:extLst>
            </p:cNvPr>
            <p:cNvSpPr/>
            <p:nvPr/>
          </p:nvSpPr>
          <p:spPr>
            <a:xfrm>
              <a:off x="638997" y="4384258"/>
              <a:ext cx="2715078" cy="430887"/>
            </a:xfrm>
            <a:prstGeom prst="rect">
              <a:avLst/>
            </a:prstGeom>
          </p:spPr>
          <p:txBody>
            <a:bodyPr wrap="square">
              <a:spAutoFit/>
            </a:bodyPr>
            <a:lstStyle/>
            <a:p>
              <a:pPr algn="ctr"/>
              <a:r>
                <a:rPr lang="en-US" sz="1100" dirty="0">
                  <a:solidFill>
                    <a:schemeClr val="bg1"/>
                  </a:solidFill>
                  <a:latin typeface="Arial" panose="020B0604020202020204" pitchFamily="34" charset="0"/>
                  <a:cs typeface="Arial" panose="020B0604020202020204" pitchFamily="34" charset="0"/>
                </a:rPr>
                <a:t>Is this pair </a:t>
              </a:r>
            </a:p>
            <a:p>
              <a:pPr algn="ctr"/>
              <a:r>
                <a:rPr lang="en-US" sz="1100" dirty="0">
                  <a:solidFill>
                    <a:schemeClr val="bg1"/>
                  </a:solidFill>
                  <a:latin typeface="Arial" panose="020B0604020202020204" pitchFamily="34" charset="0"/>
                  <a:cs typeface="Arial" panose="020B0604020202020204" pitchFamily="34" charset="0"/>
                </a:rPr>
                <a:t>Intact (up) or Recombined (down)?</a:t>
              </a:r>
            </a:p>
          </p:txBody>
        </p:sp>
        <p:pic>
          <p:nvPicPr>
            <p:cNvPr id="20" name="Picture 19">
              <a:extLst>
                <a:ext uri="{FF2B5EF4-FFF2-40B4-BE49-F238E27FC236}">
                  <a16:creationId xmlns:a16="http://schemas.microsoft.com/office/drawing/2014/main" id="{88AC6527-5A6C-D34A-AEA1-EAADBAF2AECE}"/>
                </a:ext>
              </a:extLst>
            </p:cNvPr>
            <p:cNvPicPr>
              <a:picLocks noChangeAspect="1"/>
            </p:cNvPicPr>
            <p:nvPr/>
          </p:nvPicPr>
          <p:blipFill>
            <a:blip r:embed="rId3"/>
            <a:stretch>
              <a:fillRect/>
            </a:stretch>
          </p:blipFill>
          <p:spPr>
            <a:xfrm>
              <a:off x="1626542" y="5937978"/>
              <a:ext cx="744363" cy="485554"/>
            </a:xfrm>
            <a:prstGeom prst="rect">
              <a:avLst/>
            </a:prstGeom>
          </p:spPr>
        </p:pic>
        <p:pic>
          <p:nvPicPr>
            <p:cNvPr id="32" name="Picture 31">
              <a:extLst>
                <a:ext uri="{FF2B5EF4-FFF2-40B4-BE49-F238E27FC236}">
                  <a16:creationId xmlns:a16="http://schemas.microsoft.com/office/drawing/2014/main" id="{1DE7EB70-F9E0-6340-9DA0-2F357A8BEF59}"/>
                </a:ext>
              </a:extLst>
            </p:cNvPr>
            <p:cNvPicPr>
              <a:picLocks noChangeAspect="1"/>
            </p:cNvPicPr>
            <p:nvPr/>
          </p:nvPicPr>
          <p:blipFill>
            <a:blip r:embed="rId4"/>
            <a:stretch>
              <a:fillRect/>
            </a:stretch>
          </p:blipFill>
          <p:spPr>
            <a:xfrm>
              <a:off x="1947790" y="6017619"/>
              <a:ext cx="318424" cy="326272"/>
            </a:xfrm>
            <a:prstGeom prst="rect">
              <a:avLst/>
            </a:prstGeom>
          </p:spPr>
        </p:pic>
        <p:cxnSp>
          <p:nvCxnSpPr>
            <p:cNvPr id="37" name="Straight Arrow Connector 36">
              <a:extLst>
                <a:ext uri="{FF2B5EF4-FFF2-40B4-BE49-F238E27FC236}">
                  <a16:creationId xmlns:a16="http://schemas.microsoft.com/office/drawing/2014/main" id="{BA7FBFAF-2B3E-FF4B-BB2D-B4A649AB4898}"/>
                </a:ext>
              </a:extLst>
            </p:cNvPr>
            <p:cNvCxnSpPr>
              <a:cxnSpLocks/>
            </p:cNvCxnSpPr>
            <p:nvPr/>
          </p:nvCxnSpPr>
          <p:spPr>
            <a:xfrm>
              <a:off x="3169186" y="5206000"/>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8730646-30C4-B848-9D8B-6A95C0AEAFF3}"/>
                </a:ext>
              </a:extLst>
            </p:cNvPr>
            <p:cNvSpPr/>
            <p:nvPr/>
          </p:nvSpPr>
          <p:spPr>
            <a:xfrm>
              <a:off x="3510259" y="4177208"/>
              <a:ext cx="2379689"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AD3F511-2FA7-4540-8ADD-E1503CAFFF21}"/>
                </a:ext>
              </a:extLst>
            </p:cNvPr>
            <p:cNvSpPr/>
            <p:nvPr/>
          </p:nvSpPr>
          <p:spPr>
            <a:xfrm>
              <a:off x="3531046" y="5041227"/>
              <a:ext cx="2317099" cy="284693"/>
            </a:xfrm>
            <a:prstGeom prst="rect">
              <a:avLst/>
            </a:prstGeom>
          </p:spPr>
          <p:txBody>
            <a:bodyPr wrap="square">
              <a:spAutoFit/>
            </a:bodyPr>
            <a:lstStyle/>
            <a:p>
              <a:pPr algn="ctr"/>
              <a:r>
                <a:rPr lang="en-US" sz="1250" dirty="0">
                  <a:solidFill>
                    <a:schemeClr val="bg1"/>
                  </a:solidFill>
                  <a:latin typeface="Arial" panose="020B0604020202020204" pitchFamily="34" charset="0"/>
                  <a:cs typeface="Arial" panose="020B0604020202020204" pitchFamily="34" charset="0"/>
                </a:rPr>
                <a:t>INTACT</a:t>
              </a:r>
            </a:p>
          </p:txBody>
        </p:sp>
        <p:sp>
          <p:nvSpPr>
            <p:cNvPr id="25" name="Rectangle 24">
              <a:extLst>
                <a:ext uri="{FF2B5EF4-FFF2-40B4-BE49-F238E27FC236}">
                  <a16:creationId xmlns:a16="http://schemas.microsoft.com/office/drawing/2014/main" id="{422E82A0-1C67-AC45-A2AA-5D91DD28774B}"/>
                </a:ext>
              </a:extLst>
            </p:cNvPr>
            <p:cNvSpPr/>
            <p:nvPr/>
          </p:nvSpPr>
          <p:spPr>
            <a:xfrm>
              <a:off x="6471203" y="4179628"/>
              <a:ext cx="2379689"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a:extLst>
                <a:ext uri="{FF2B5EF4-FFF2-40B4-BE49-F238E27FC236}">
                  <a16:creationId xmlns:a16="http://schemas.microsoft.com/office/drawing/2014/main" id="{1D22CFF4-F569-ED40-BC1B-9052D58B4261}"/>
                </a:ext>
              </a:extLst>
            </p:cNvPr>
            <p:cNvCxnSpPr>
              <a:cxnSpLocks/>
            </p:cNvCxnSpPr>
            <p:nvPr/>
          </p:nvCxnSpPr>
          <p:spPr>
            <a:xfrm>
              <a:off x="8850892" y="5207099"/>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D6579A9-5254-094E-A7A2-DBDEEA20AACE}"/>
                </a:ext>
              </a:extLst>
            </p:cNvPr>
            <p:cNvSpPr/>
            <p:nvPr/>
          </p:nvSpPr>
          <p:spPr>
            <a:xfrm>
              <a:off x="9185731" y="4178307"/>
              <a:ext cx="2379689" cy="2055385"/>
            </a:xfrm>
            <a:prstGeom prst="rect">
              <a:avLst/>
            </a:prstGeom>
            <a:solidFill>
              <a:srgbClr val="80808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Arrow Connector 57">
              <a:extLst>
                <a:ext uri="{FF2B5EF4-FFF2-40B4-BE49-F238E27FC236}">
                  <a16:creationId xmlns:a16="http://schemas.microsoft.com/office/drawing/2014/main" id="{25106C01-5284-3943-822A-81E6B99883A2}"/>
                </a:ext>
              </a:extLst>
            </p:cNvPr>
            <p:cNvCxnSpPr>
              <a:cxnSpLocks/>
            </p:cNvCxnSpPr>
            <p:nvPr/>
          </p:nvCxnSpPr>
          <p:spPr>
            <a:xfrm>
              <a:off x="5887122" y="5225892"/>
              <a:ext cx="27432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7" name="Picture 46">
              <a:extLst>
                <a:ext uri="{FF2B5EF4-FFF2-40B4-BE49-F238E27FC236}">
                  <a16:creationId xmlns:a16="http://schemas.microsoft.com/office/drawing/2014/main" id="{0ADA63B4-8D08-E347-BFD2-7556B948E55E}"/>
                </a:ext>
              </a:extLst>
            </p:cNvPr>
            <p:cNvPicPr>
              <a:picLocks noChangeAspect="1"/>
            </p:cNvPicPr>
            <p:nvPr/>
          </p:nvPicPr>
          <p:blipFill>
            <a:blip r:embed="rId5"/>
            <a:stretch>
              <a:fillRect/>
            </a:stretch>
          </p:blipFill>
          <p:spPr>
            <a:xfrm>
              <a:off x="7082000" y="6038118"/>
              <a:ext cx="393807" cy="374904"/>
            </a:xfrm>
            <a:prstGeom prst="rect">
              <a:avLst/>
            </a:prstGeom>
          </p:spPr>
        </p:pic>
        <p:pic>
          <p:nvPicPr>
            <p:cNvPr id="48" name="Picture 47">
              <a:extLst>
                <a:ext uri="{FF2B5EF4-FFF2-40B4-BE49-F238E27FC236}">
                  <a16:creationId xmlns:a16="http://schemas.microsoft.com/office/drawing/2014/main" id="{7A15A340-08F0-5D44-9009-26E167B7CD51}"/>
                </a:ext>
              </a:extLst>
            </p:cNvPr>
            <p:cNvPicPr>
              <a:picLocks noChangeAspect="1"/>
            </p:cNvPicPr>
            <p:nvPr/>
          </p:nvPicPr>
          <p:blipFill>
            <a:blip r:embed="rId6"/>
            <a:stretch>
              <a:fillRect/>
            </a:stretch>
          </p:blipFill>
          <p:spPr>
            <a:xfrm>
              <a:off x="7907777" y="6045141"/>
              <a:ext cx="395381" cy="374904"/>
            </a:xfrm>
            <a:prstGeom prst="rect">
              <a:avLst/>
            </a:prstGeom>
          </p:spPr>
        </p:pic>
        <p:sp>
          <p:nvSpPr>
            <p:cNvPr id="33" name="Rectangle 32">
              <a:extLst>
                <a:ext uri="{FF2B5EF4-FFF2-40B4-BE49-F238E27FC236}">
                  <a16:creationId xmlns:a16="http://schemas.microsoft.com/office/drawing/2014/main" id="{5D64B788-601A-DA48-BFD3-C027EAEF8D98}"/>
                </a:ext>
              </a:extLst>
            </p:cNvPr>
            <p:cNvSpPr/>
            <p:nvPr/>
          </p:nvSpPr>
          <p:spPr>
            <a:xfrm>
              <a:off x="6325896" y="4385666"/>
              <a:ext cx="2715078" cy="261610"/>
            </a:xfrm>
            <a:prstGeom prst="rect">
              <a:avLst/>
            </a:prstGeom>
          </p:spPr>
          <p:txBody>
            <a:bodyPr wrap="square">
              <a:spAutoFit/>
            </a:bodyPr>
            <a:lstStyle/>
            <a:p>
              <a:pPr algn="ctr"/>
              <a:r>
                <a:rPr lang="en-US" sz="1100" dirty="0">
                  <a:solidFill>
                    <a:schemeClr val="bg1"/>
                  </a:solidFill>
                  <a:latin typeface="Arial" panose="020B0604020202020204" pitchFamily="34" charset="0"/>
                  <a:cs typeface="Arial" panose="020B0604020202020204" pitchFamily="34" charset="0"/>
                </a:rPr>
                <a:t>Which photograph did you choose?</a:t>
              </a:r>
            </a:p>
          </p:txBody>
        </p:sp>
        <p:sp>
          <p:nvSpPr>
            <p:cNvPr id="34" name="Rectangle 33">
              <a:extLst>
                <a:ext uri="{FF2B5EF4-FFF2-40B4-BE49-F238E27FC236}">
                  <a16:creationId xmlns:a16="http://schemas.microsoft.com/office/drawing/2014/main" id="{0DC6DDAE-DE72-3B4A-8B80-E0A5DCE1E45E}"/>
                </a:ext>
              </a:extLst>
            </p:cNvPr>
            <p:cNvSpPr/>
            <p:nvPr/>
          </p:nvSpPr>
          <p:spPr>
            <a:xfrm>
              <a:off x="9058390" y="4410675"/>
              <a:ext cx="2715078" cy="261610"/>
            </a:xfrm>
            <a:prstGeom prst="rect">
              <a:avLst/>
            </a:prstGeom>
          </p:spPr>
          <p:txBody>
            <a:bodyPr wrap="square">
              <a:spAutoFit/>
            </a:bodyPr>
            <a:lstStyle/>
            <a:p>
              <a:pPr algn="ctr"/>
              <a:r>
                <a:rPr lang="en-US" sz="1100" dirty="0">
                  <a:solidFill>
                    <a:schemeClr val="bg1"/>
                  </a:solidFill>
                  <a:latin typeface="Arial" panose="020B0604020202020204" pitchFamily="34" charset="0"/>
                  <a:cs typeface="Arial" panose="020B0604020202020204" pitchFamily="34" charset="0"/>
                </a:rPr>
                <a:t>Which photograph did you choose?</a:t>
              </a:r>
            </a:p>
          </p:txBody>
        </p:sp>
        <p:pic>
          <p:nvPicPr>
            <p:cNvPr id="59" name="Picture 58">
              <a:extLst>
                <a:ext uri="{FF2B5EF4-FFF2-40B4-BE49-F238E27FC236}">
                  <a16:creationId xmlns:a16="http://schemas.microsoft.com/office/drawing/2014/main" id="{D183D05F-4AFD-1F44-B546-D73A270843C2}"/>
                </a:ext>
              </a:extLst>
            </p:cNvPr>
            <p:cNvPicPr>
              <a:picLocks noChangeAspect="1"/>
            </p:cNvPicPr>
            <p:nvPr/>
          </p:nvPicPr>
          <p:blipFill>
            <a:blip r:embed="rId4"/>
            <a:stretch>
              <a:fillRect/>
            </a:stretch>
          </p:blipFill>
          <p:spPr>
            <a:xfrm>
              <a:off x="8092339" y="6152341"/>
              <a:ext cx="318424" cy="326272"/>
            </a:xfrm>
            <a:prstGeom prst="rect">
              <a:avLst/>
            </a:prstGeom>
          </p:spPr>
        </p:pic>
        <p:pic>
          <p:nvPicPr>
            <p:cNvPr id="3" name="Picture 2">
              <a:extLst>
                <a:ext uri="{FF2B5EF4-FFF2-40B4-BE49-F238E27FC236}">
                  <a16:creationId xmlns:a16="http://schemas.microsoft.com/office/drawing/2014/main" id="{1280D211-ABE3-675C-1221-BD3CF0AE6D57}"/>
                </a:ext>
              </a:extLst>
            </p:cNvPr>
            <p:cNvPicPr>
              <a:picLocks noChangeAspect="1"/>
            </p:cNvPicPr>
            <p:nvPr/>
          </p:nvPicPr>
          <p:blipFill>
            <a:blip r:embed="rId7"/>
            <a:stretch>
              <a:fillRect/>
            </a:stretch>
          </p:blipFill>
          <p:spPr>
            <a:xfrm>
              <a:off x="968643" y="4981475"/>
              <a:ext cx="914400" cy="914400"/>
            </a:xfrm>
            <a:prstGeom prst="rect">
              <a:avLst/>
            </a:prstGeom>
          </p:spPr>
        </p:pic>
        <p:pic>
          <p:nvPicPr>
            <p:cNvPr id="6" name="Picture 5">
              <a:extLst>
                <a:ext uri="{FF2B5EF4-FFF2-40B4-BE49-F238E27FC236}">
                  <a16:creationId xmlns:a16="http://schemas.microsoft.com/office/drawing/2014/main" id="{449E0917-98B3-8F92-21F3-88E4668365E5}"/>
                </a:ext>
              </a:extLst>
            </p:cNvPr>
            <p:cNvPicPr>
              <a:picLocks noChangeAspect="1"/>
            </p:cNvPicPr>
            <p:nvPr/>
          </p:nvPicPr>
          <p:blipFill>
            <a:blip r:embed="rId8"/>
            <a:stretch>
              <a:fillRect/>
            </a:stretch>
          </p:blipFill>
          <p:spPr>
            <a:xfrm>
              <a:off x="2111037" y="4988784"/>
              <a:ext cx="914892" cy="914400"/>
            </a:xfrm>
            <a:prstGeom prst="rect">
              <a:avLst/>
            </a:prstGeom>
          </p:spPr>
        </p:pic>
        <p:pic>
          <p:nvPicPr>
            <p:cNvPr id="7" name="Picture 6">
              <a:extLst>
                <a:ext uri="{FF2B5EF4-FFF2-40B4-BE49-F238E27FC236}">
                  <a16:creationId xmlns:a16="http://schemas.microsoft.com/office/drawing/2014/main" id="{02568662-4762-8F76-E4A7-110B4739474C}"/>
                </a:ext>
              </a:extLst>
            </p:cNvPr>
            <p:cNvPicPr>
              <a:picLocks noChangeAspect="1"/>
            </p:cNvPicPr>
            <p:nvPr/>
          </p:nvPicPr>
          <p:blipFill>
            <a:blip r:embed="rId7"/>
            <a:stretch>
              <a:fillRect/>
            </a:stretch>
          </p:blipFill>
          <p:spPr>
            <a:xfrm>
              <a:off x="6686781" y="4839292"/>
              <a:ext cx="914400" cy="914400"/>
            </a:xfrm>
            <a:prstGeom prst="rect">
              <a:avLst/>
            </a:prstGeom>
          </p:spPr>
        </p:pic>
        <p:pic>
          <p:nvPicPr>
            <p:cNvPr id="8" name="Picture 7">
              <a:extLst>
                <a:ext uri="{FF2B5EF4-FFF2-40B4-BE49-F238E27FC236}">
                  <a16:creationId xmlns:a16="http://schemas.microsoft.com/office/drawing/2014/main" id="{0CDCAFC0-D7B1-8804-4318-1499E4BAF036}"/>
                </a:ext>
              </a:extLst>
            </p:cNvPr>
            <p:cNvPicPr>
              <a:picLocks noChangeAspect="1"/>
            </p:cNvPicPr>
            <p:nvPr/>
          </p:nvPicPr>
          <p:blipFill>
            <a:blip r:embed="rId8"/>
            <a:stretch>
              <a:fillRect/>
            </a:stretch>
          </p:blipFill>
          <p:spPr>
            <a:xfrm>
              <a:off x="7829175" y="4846601"/>
              <a:ext cx="914892" cy="914400"/>
            </a:xfrm>
            <a:prstGeom prst="rect">
              <a:avLst/>
            </a:prstGeom>
          </p:spPr>
        </p:pic>
        <p:pic>
          <p:nvPicPr>
            <p:cNvPr id="9" name="Picture 8">
              <a:extLst>
                <a:ext uri="{FF2B5EF4-FFF2-40B4-BE49-F238E27FC236}">
                  <a16:creationId xmlns:a16="http://schemas.microsoft.com/office/drawing/2014/main" id="{C517D951-1E48-1165-592A-F2E1C80D887B}"/>
                </a:ext>
              </a:extLst>
            </p:cNvPr>
            <p:cNvPicPr>
              <a:picLocks noChangeAspect="1"/>
            </p:cNvPicPr>
            <p:nvPr/>
          </p:nvPicPr>
          <p:blipFill>
            <a:blip r:embed="rId7"/>
            <a:stretch>
              <a:fillRect/>
            </a:stretch>
          </p:blipFill>
          <p:spPr>
            <a:xfrm>
              <a:off x="9338983" y="4855046"/>
              <a:ext cx="914400" cy="914400"/>
            </a:xfrm>
            <a:prstGeom prst="rect">
              <a:avLst/>
            </a:prstGeom>
          </p:spPr>
        </p:pic>
        <p:pic>
          <p:nvPicPr>
            <p:cNvPr id="10" name="Picture 9">
              <a:extLst>
                <a:ext uri="{FF2B5EF4-FFF2-40B4-BE49-F238E27FC236}">
                  <a16:creationId xmlns:a16="http://schemas.microsoft.com/office/drawing/2014/main" id="{59666564-F16F-82B7-63B2-967BA8164F54}"/>
                </a:ext>
              </a:extLst>
            </p:cNvPr>
            <p:cNvPicPr>
              <a:picLocks noChangeAspect="1"/>
            </p:cNvPicPr>
            <p:nvPr/>
          </p:nvPicPr>
          <p:blipFill>
            <a:blip r:embed="rId8"/>
            <a:stretch>
              <a:fillRect/>
            </a:stretch>
          </p:blipFill>
          <p:spPr>
            <a:xfrm>
              <a:off x="10481377" y="4862355"/>
              <a:ext cx="914892" cy="914400"/>
            </a:xfrm>
            <a:prstGeom prst="rect">
              <a:avLst/>
            </a:prstGeom>
          </p:spPr>
        </p:pic>
        <p:sp>
          <p:nvSpPr>
            <p:cNvPr id="31" name="Rectangle 30">
              <a:extLst>
                <a:ext uri="{FF2B5EF4-FFF2-40B4-BE49-F238E27FC236}">
                  <a16:creationId xmlns:a16="http://schemas.microsoft.com/office/drawing/2014/main" id="{2FDB6EC5-8E6E-A04C-8D4C-1175D85297C8}"/>
                </a:ext>
              </a:extLst>
            </p:cNvPr>
            <p:cNvSpPr>
              <a:spLocks noChangeAspect="1"/>
            </p:cNvSpPr>
            <p:nvPr/>
          </p:nvSpPr>
          <p:spPr>
            <a:xfrm>
              <a:off x="10449213" y="4876797"/>
              <a:ext cx="947056" cy="914400"/>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149639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46249</TotalTime>
  <Words>2300</Words>
  <Application>Microsoft Macintosh PowerPoint</Application>
  <PresentationFormat>Widescreen</PresentationFormat>
  <Paragraphs>231</Paragraphs>
  <Slides>24</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Natalie Biderman</dc:creator>
  <cp:lastModifiedBy>Microsoft Office User</cp:lastModifiedBy>
  <cp:revision>168</cp:revision>
  <dcterms:created xsi:type="dcterms:W3CDTF">2019-02-21T20:26:27Z</dcterms:created>
  <dcterms:modified xsi:type="dcterms:W3CDTF">2023-01-17T19:48:23Z</dcterms:modified>
</cp:coreProperties>
</file>

<file path=docProps/thumbnail.jpeg>
</file>